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Lst>
  <p:sldSz cy="5143500" cx="9144000"/>
  <p:notesSz cx="6858000" cy="9144000"/>
  <p:embeddedFontLst>
    <p:embeddedFont>
      <p:font typeface="Roboto"/>
      <p:regular r:id="rId137"/>
      <p:bold r:id="rId138"/>
      <p:italic r:id="rId139"/>
      <p:boldItalic r:id="rId140"/>
    </p:embeddedFont>
    <p:embeddedFont>
      <p:font typeface="Nunito"/>
      <p:regular r:id="rId141"/>
      <p:bold r:id="rId142"/>
      <p:italic r:id="rId143"/>
      <p:boldItalic r:id="rId144"/>
    </p:embeddedFont>
    <p:embeddedFont>
      <p:font typeface="Montserrat"/>
      <p:regular r:id="rId145"/>
      <p:bold r:id="rId146"/>
      <p:italic r:id="rId147"/>
      <p:boldItalic r:id="rId148"/>
    </p:embeddedFont>
    <p:embeddedFont>
      <p:font typeface="Montserrat Light"/>
      <p:regular r:id="rId149"/>
      <p:bold r:id="rId150"/>
      <p:italic r:id="rId151"/>
      <p:boldItalic r:id="rId152"/>
    </p:embeddedFont>
    <p:embeddedFont>
      <p:font typeface="Montserrat ExtraBold"/>
      <p:bold r:id="rId153"/>
      <p:boldItalic r:id="rId1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155" roundtripDataSignature="AMtx7mh70vNorXVKhkdETJpGN6d+7hJIf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927F02E-8E16-4304-A728-63AA94317050}">
  <a:tblStyle styleId="{0927F02E-8E16-4304-A728-63AA9431705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058583C-0CBC-4005-98CA-4F0188C42B88}"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9BF44A69-0578-480A-B807-07878319D62E}" styleName="Table_2">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slide" Target="slides/slide118.xml"/><Relationship Id="rId29" Type="http://schemas.openxmlformats.org/officeDocument/2006/relationships/slide" Target="slides/slide22.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font" Target="fonts/MontserratLight-bold.fntdata"/><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font" Target="fonts/MontserratLight-regular.fntdata"/><Relationship Id="rId4" Type="http://schemas.openxmlformats.org/officeDocument/2006/relationships/tableStyles" Target="tableStyles.xml"/><Relationship Id="rId148" Type="http://schemas.openxmlformats.org/officeDocument/2006/relationships/font" Target="fonts/Montserrat-boldItalic.fntdata"/><Relationship Id="rId9" Type="http://schemas.openxmlformats.org/officeDocument/2006/relationships/slide" Target="slides/slide2.xml"/><Relationship Id="rId143" Type="http://schemas.openxmlformats.org/officeDocument/2006/relationships/font" Target="fonts/Nunito-italic.fntdata"/><Relationship Id="rId142" Type="http://schemas.openxmlformats.org/officeDocument/2006/relationships/font" Target="fonts/Nunito-bold.fntdata"/><Relationship Id="rId141" Type="http://schemas.openxmlformats.org/officeDocument/2006/relationships/font" Target="fonts/Nunito-regular.fntdata"/><Relationship Id="rId140" Type="http://schemas.openxmlformats.org/officeDocument/2006/relationships/font" Target="fonts/Roboto-boldItalic.fntdata"/><Relationship Id="rId5" Type="http://schemas.openxmlformats.org/officeDocument/2006/relationships/slideMaster" Target="slideMasters/slideMaster1.xml"/><Relationship Id="rId147" Type="http://schemas.openxmlformats.org/officeDocument/2006/relationships/font" Target="fonts/Montserrat-italic.fntdata"/><Relationship Id="rId6" Type="http://schemas.openxmlformats.org/officeDocument/2006/relationships/slideMaster" Target="slideMasters/slideMaster2.xml"/><Relationship Id="rId146" Type="http://schemas.openxmlformats.org/officeDocument/2006/relationships/font" Target="fonts/Montserrat-bold.fntdata"/><Relationship Id="rId7" Type="http://schemas.openxmlformats.org/officeDocument/2006/relationships/notesMaster" Target="notesMasters/notesMaster1.xml"/><Relationship Id="rId145" Type="http://schemas.openxmlformats.org/officeDocument/2006/relationships/font" Target="fonts/Montserrat-regular.fntdata"/><Relationship Id="rId8" Type="http://schemas.openxmlformats.org/officeDocument/2006/relationships/slide" Target="slides/slide1.xml"/><Relationship Id="rId144" Type="http://schemas.openxmlformats.org/officeDocument/2006/relationships/font" Target="fonts/Nunito-boldItalic.fntdata"/><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font" Target="fonts/Roboto-italic.fntdata"/><Relationship Id="rId138" Type="http://schemas.openxmlformats.org/officeDocument/2006/relationships/font" Target="fonts/Roboto-bold.fntdata"/><Relationship Id="rId137" Type="http://schemas.openxmlformats.org/officeDocument/2006/relationships/font" Target="fonts/Roboto-regular.fntdata"/><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154" Type="http://schemas.openxmlformats.org/officeDocument/2006/relationships/font" Target="fonts/MontserratExtraBold-boldItalic.fntdata"/><Relationship Id="rId58" Type="http://schemas.openxmlformats.org/officeDocument/2006/relationships/slide" Target="slides/slide51.xml"/><Relationship Id="rId153" Type="http://schemas.openxmlformats.org/officeDocument/2006/relationships/font" Target="fonts/MontserratExtraBold-bold.fntdata"/><Relationship Id="rId152" Type="http://schemas.openxmlformats.org/officeDocument/2006/relationships/font" Target="fonts/MontserratLight-boldItalic.fntdata"/><Relationship Id="rId151" Type="http://schemas.openxmlformats.org/officeDocument/2006/relationships/font" Target="fonts/MontserratLight-italic.fntdata"/><Relationship Id="rId155"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1eb0e7fc98_0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g11eb0e7fc98_0_6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1eb0e7fc98_0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11eb0e7fc98_0_7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11d50df9cf4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9" name="Google Shape;1309;g11d50df9cf4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11d50df9cf4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2" name="Google Shape;1322;g11d50df9cf4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11d50df9cf4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2" name="Google Shape;1332;g11d50df9cf4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11d50df9cf4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3" name="Google Shape;1343;g11d50df9cf4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11d50df9cf4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5" name="Google Shape;1355;g11d50df9cf4_0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g11e42c64dc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6" name="Google Shape;1366;g11e42c64dc5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g11e42c64dc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7" name="Google Shape;1377;g11e42c64dc5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g11e42c64dc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8" name="Google Shape;1388;g11e42c64dc5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11e42c64dc5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9" name="Google Shape;1399;g11e42c64dc5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11e42c64dc5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0" name="Google Shape;1410;g11e42c64dc5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1eb0e7fc98_0_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g11eb0e7fc98_0_7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g11e42c64dc5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1" name="Google Shape;1421;g11e42c64dc5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11e42c64dc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2" name="Google Shape;1432;g11e42c64dc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g11d50df9cf4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4" name="Google Shape;1444;g11d50df9cf4_0_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11e42c64dc5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5" name="Google Shape;1455;g11e42c64dc5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11e42c64dc5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6" name="Google Shape;1466;g11e42c64dc5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g11e42c64dc5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7" name="Google Shape;1477;g11e42c64dc5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11d50df9cf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8" name="Google Shape;1488;g11d50df9cf4_0_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11df7ea6070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0" name="Google Shape;1500;g11df7ea6070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g11d50df9cf4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2" name="Google Shape;1512;g11d50df9cf4_0_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11d50df9cf4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3" name="Google Shape;1523;g11d50df9cf4_0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1eb0e7fc98_0_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g11eb0e7fc98_0_7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g11d50df9cf4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5" name="Google Shape;1535;g11d50df9cf4_0_1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g11d50df9cf4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5" name="Google Shape;1545;g11d50df9cf4_0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4" name="Shape 1554"/>
        <p:cNvGrpSpPr/>
        <p:nvPr/>
      </p:nvGrpSpPr>
      <p:grpSpPr>
        <a:xfrm>
          <a:off x="0" y="0"/>
          <a:ext cx="0" cy="0"/>
          <a:chOff x="0" y="0"/>
          <a:chExt cx="0" cy="0"/>
        </a:xfrm>
      </p:grpSpPr>
      <p:sp>
        <p:nvSpPr>
          <p:cNvPr id="1555" name="Google Shape;1555;g11d50df9cf4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6" name="Google Shape;1556;g11d50df9cf4_0_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11d50df9cf4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7" name="Google Shape;1567;g11d50df9cf4_0_2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11d50df9cf4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8" name="Google Shape;1578;g11d50df9cf4_0_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g11d50df9cf4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9" name="Google Shape;1589;g11d50df9cf4_0_2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9" name="Shape 1599"/>
        <p:cNvGrpSpPr/>
        <p:nvPr/>
      </p:nvGrpSpPr>
      <p:grpSpPr>
        <a:xfrm>
          <a:off x="0" y="0"/>
          <a:ext cx="0" cy="0"/>
          <a:chOff x="0" y="0"/>
          <a:chExt cx="0" cy="0"/>
        </a:xfrm>
      </p:grpSpPr>
      <p:sp>
        <p:nvSpPr>
          <p:cNvPr id="1600" name="Google Shape;1600;g11d50df9cf4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1" name="Google Shape;1601;g11d50df9cf4_0_2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g11d50df9cf4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1" name="Google Shape;1611;g11d50df9cf4_0_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p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3" name="Google Shape;162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a:t>Como vamos falar </a:t>
            </a:r>
            <a:endParaRPr/>
          </a:p>
        </p:txBody>
      </p:sp>
      <p:sp>
        <p:nvSpPr>
          <p:cNvPr id="1632" name="Google Shape;1632;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1eb0e7fc98_0_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g11eb0e7fc98_0_7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1eb0e7fc98_0_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g11eb0e7fc98_0_7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1eb0e7fc98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g11eb0e7fc98_0_7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1eb0e7fc98_0_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g11eb0e7fc98_0_7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1eb0e7fc98_0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g11eb0e7fc98_0_8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1eb0e7fc98_0_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g11eb0e7fc98_0_8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1eb0e7fc98_0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g11eb0e7fc98_0_8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a:t>Curriculo caindo em desuso? 20min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1eb0e7fc98_0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g11eb0e7fc98_0_8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1eb0e7fc98_0_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g11eb0e7fc98_0_8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1eb0e7fc98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11eb0e7fc98_0_8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1eb0e7fc98_0_8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g11eb0e7fc98_0_8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1eb0e7fc98_0_8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11eb0e7fc98_0_8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1eb0e7fc98_0_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g11eb0e7fc98_0_8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1eb0e7fc98_0_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g11eb0e7fc98_0_9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1eb0e7fc98_0_9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g11eb0e7fc98_0_9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1eb0e7fc98_0_9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g11eb0e7fc98_0_9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1eb0e7fc98_0_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g11eb0e7fc98_0_9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1eb0e7fc98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g11eb0e7fc98_0_6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1eb0e7fc98_0_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g11eb0e7fc98_0_9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1eb0e7fc98_0_9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g11eb0e7fc98_0_9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1eb0e7fc98_0_9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3" name="Google Shape;483;g11eb0e7fc98_0_9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1eb0e7fc98_0_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g11eb0e7fc98_0_9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1eb0e7fc98_0_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 name="Google Shape;507;g11eb0e7fc98_0_9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1eb0e7fc98_0_10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 name="Google Shape;519;g11eb0e7fc98_0_10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1eb0e7fc98_0_1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1" name="Google Shape;531;g11eb0e7fc98_0_10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11eb0e7fc98_0_1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3" name="Google Shape;543;g11eb0e7fc98_0_10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1eb0e7fc98_0_10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 name="Google Shape;555;g11eb0e7fc98_0_10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1eb0e7fc98_0_10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7" name="Google Shape;567;g11eb0e7fc98_0_10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1eb0e7fc98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g11eb0e7fc98_0_6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1eb0e7fc98_0_10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9" name="Google Shape;579;g11eb0e7fc98_0_10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1eb0e7fc98_0_1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1" name="Google Shape;591;g11eb0e7fc98_0_10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1eb0e7fc98_0_1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g11eb0e7fc98_0_10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1eb0e7fc98_0_10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4" name="Google Shape;614;g11eb0e7fc98_0_10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11eb0e7fc98_0_1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5" name="Google Shape;625;g11eb0e7fc98_0_1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11eb0e7fc98_0_1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6" name="Google Shape;636;g11eb0e7fc98_0_1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11eb0e7fc98_0_1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7" name="Google Shape;647;g11eb0e7fc98_0_1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1eb0e7fc98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8" name="Google Shape;658;g11eb0e7fc98_0_1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11eb0e7fc98_0_1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9" name="Google Shape;669;g11eb0e7fc98_0_1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11eb0e7fc98_0_1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0" name="Google Shape;680;g11eb0e7fc98_0_1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1eb0e7fc98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g11eb0e7fc98_0_6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1" name="Google Shape;69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11eb0e7fc98_0_1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6" name="Google Shape;706;g11eb0e7fc98_0_12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a:t>Curriculo caindo em desuso? 20min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7" name="Google Shape;71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7" name="Google Shape;72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119d4c1420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9" name="Google Shape;739;g119d4c14206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119d4c1420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0" name="Google Shape;750;g119d4c14206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119d4c1420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1" name="Google Shape;761;g119d4c14206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19d4c1420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2" name="Google Shape;772;g119d4c14206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119d4c14206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4" name="Google Shape;784;g119d4c14206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119d4c14206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6" name="Google Shape;796;g119d4c14206_0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1eb0e7fc98_0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g11eb0e7fc98_0_6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119d4c14206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8" name="Google Shape;808;g119d4c14206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119d4c14206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9" name="Google Shape;819;g119d4c14206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119d4c14206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0" name="Google Shape;830;g119d4c14206_0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119d4c14206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2" name="Google Shape;842;g119d4c14206_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119d4c14206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3" name="Google Shape;853;g119d4c14206_0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119d4c14206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3" name="Google Shape;863;g119d4c14206_0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119d4c14206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5" name="Google Shape;875;g119d4c14206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119d4c14206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7" name="Google Shape;887;g119d4c14206_0_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119d4c14206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9" name="Google Shape;899;g119d4c14206_0_1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119d4c14206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1" name="Google Shape;911;g119d4c14206_0_2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1eb0e7fc98_0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11eb0e7fc98_0_6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119d4c14206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1" name="Google Shape;921;g119d4c14206_0_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119d4c14206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2" name="Google Shape;932;g119d4c14206_0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119d4c14206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4" name="Google Shape;944;g119d4c14206_0_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119d4c14206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6" name="Google Shape;956;g119d4c14206_0_2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f3b04b38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7" name="Google Shape;967;gf3b04b386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f3b04b386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1" name="Google Shape;981;gf3b04b386b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f3b04b386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4" name="Google Shape;994;gf3b04b386b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f3b04b386b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7" name="Google Shape;1007;gf3b04b386b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f3b04b386b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2" name="Google Shape;1022;gf3b04b386b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f3b04b386b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8" name="Google Shape;1038;gf3b04b386b_0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1eb0e7fc98_0_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g11eb0e7fc98_0_7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f3b04b386b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2" name="Google Shape;1052;gf3b04b386b_0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f3b04b386b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5" name="Google Shape;1065;gf3b04b386b_0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f3b04b386b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8" name="Google Shape;1078;gf3b04b386b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f3b04b386b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2" name="Google Shape;1092;gf3b04b386b_0_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f3b04b386b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6" name="Google Shape;1106;gf3b04b386b_0_1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119d4c14206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9" name="Google Shape;1119;g119d4c14206_0_2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119d4c14206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1" name="Google Shape;1131;g119d4c14206_0_3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119d4c14206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3" name="Google Shape;1143;g119d4c14206_0_3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119d4c14206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5" name="Google Shape;1155;g119d4c14206_0_3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119d4c14206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7" name="Google Shape;1167;g119d4c14206_0_3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1eb0e7fc98_0_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11eb0e7fc98_0_7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119d4c14206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9" name="Google Shape;1179;g119d4c14206_0_3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119d4c14206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1" name="Google Shape;1191;g119d4c14206_0_3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f3b04b386b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3" name="Google Shape;1203;gf3b04b386b_0_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f3b04b386b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3" name="Google Shape;1213;gf3b04b386b_0_2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11d50df9cf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4" name="Google Shape;1224;g11d50df9cf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11d50df9cf4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6" name="Google Shape;1236;g11d50df9cf4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11d50df9cf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3" name="Google Shape;1253;g11d50df9cf4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11d50df9cf4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5" name="Google Shape;1265;g11d50df9cf4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g11df7ea60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4" name="Google Shape;1284;g11df7ea607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g11df7ea607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5" name="Google Shape;1295;g11df7ea6070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 name="Shape 9"/>
        <p:cNvGrpSpPr/>
        <p:nvPr/>
      </p:nvGrpSpPr>
      <p:grpSpPr>
        <a:xfrm>
          <a:off x="0" y="0"/>
          <a:ext cx="0" cy="0"/>
          <a:chOff x="0" y="0"/>
          <a:chExt cx="0" cy="0"/>
        </a:xfrm>
      </p:grpSpPr>
      <p:sp>
        <p:nvSpPr>
          <p:cNvPr id="10" name="Google Shape;10;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 name="Google Shape;11;p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 name="Google Shape;12;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2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ile only">
  <p:cSld name="CUSTOM_5">
    <p:spTree>
      <p:nvGrpSpPr>
        <p:cNvPr id="56" name="Shape 56"/>
        <p:cNvGrpSpPr/>
        <p:nvPr/>
      </p:nvGrpSpPr>
      <p:grpSpPr>
        <a:xfrm>
          <a:off x="0" y="0"/>
          <a:ext cx="0" cy="0"/>
          <a:chOff x="0" y="0"/>
          <a:chExt cx="0" cy="0"/>
        </a:xfrm>
      </p:grpSpPr>
      <p:sp>
        <p:nvSpPr>
          <p:cNvPr id="57" name="Google Shape;57;g11eb0e7fc98_0_1215"/>
          <p:cNvSpPr txBox="1"/>
          <p:nvPr>
            <p:ph type="title"/>
          </p:nvPr>
        </p:nvSpPr>
        <p:spPr>
          <a:xfrm>
            <a:off x="408825" y="376250"/>
            <a:ext cx="8267700" cy="800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i="0" sz="3000" u="none" cap="none" strike="noStrike">
                <a:solidFill>
                  <a:srgbClr val="3C4043"/>
                </a:solidFill>
                <a:latin typeface="Arial"/>
                <a:ea typeface="Arial"/>
                <a:cs typeface="Arial"/>
                <a:sym typeface="Arial"/>
              </a:defRPr>
            </a:lvl1pPr>
            <a:lvl2pPr lvl="1" marR="0" rtl="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 name="Shape 58"/>
        <p:cNvGrpSpPr/>
        <p:nvPr/>
      </p:nvGrpSpPr>
      <p:grpSpPr>
        <a:xfrm>
          <a:off x="0" y="0"/>
          <a:ext cx="0" cy="0"/>
          <a:chOff x="0" y="0"/>
          <a:chExt cx="0" cy="0"/>
        </a:xfrm>
      </p:grpSpPr>
      <p:sp>
        <p:nvSpPr>
          <p:cNvPr id="59" name="Google Shape;59;g11eb0e7fc98_0_12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0" name="Google Shape;60;g11eb0e7fc98_0_12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61" name="Google Shape;61;g11eb0e7fc98_0_12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2" name="Shape 62"/>
        <p:cNvGrpSpPr/>
        <p:nvPr/>
      </p:nvGrpSpPr>
      <p:grpSpPr>
        <a:xfrm>
          <a:off x="0" y="0"/>
          <a:ext cx="0" cy="0"/>
          <a:chOff x="0" y="0"/>
          <a:chExt cx="0" cy="0"/>
        </a:xfrm>
      </p:grpSpPr>
      <p:sp>
        <p:nvSpPr>
          <p:cNvPr id="63" name="Google Shape;63;g11eb0e7fc98_0_12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4" name="Google Shape;64;g11eb0e7fc98_0_122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65" name="Google Shape;65;g11eb0e7fc98_0_122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66" name="Google Shape;66;g11eb0e7fc98_0_12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pic>
        <p:nvPicPr>
          <p:cNvPr id="67" name="Google Shape;67;g11eb0e7fc98_0_1221"/>
          <p:cNvPicPr preferRelativeResize="0"/>
          <p:nvPr/>
        </p:nvPicPr>
        <p:blipFill rotWithShape="1">
          <a:blip r:embed="rId2">
            <a:alphaModFix/>
          </a:blip>
          <a:srcRect b="0" l="0" r="0" t="0"/>
          <a:stretch/>
        </p:blipFill>
        <p:spPr>
          <a:xfrm>
            <a:off x="0" y="5056625"/>
            <a:ext cx="9144001" cy="96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68" name="Shape 68"/>
        <p:cNvGrpSpPr/>
        <p:nvPr/>
      </p:nvGrpSpPr>
      <p:grpSpPr>
        <a:xfrm>
          <a:off x="0" y="0"/>
          <a:ext cx="0" cy="0"/>
          <a:chOff x="0" y="0"/>
          <a:chExt cx="0" cy="0"/>
        </a:xfrm>
      </p:grpSpPr>
      <p:sp>
        <p:nvSpPr>
          <p:cNvPr id="69" name="Google Shape;69;g11eb0e7fc98_0_12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0" name="Google Shape;70;g11eb0e7fc98_0_12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71" name="Google Shape;71;g11eb0e7fc98_0_1227"/>
          <p:cNvSpPr txBox="1"/>
          <p:nvPr>
            <p:ph idx="10" type="dt"/>
          </p:nvPr>
        </p:nvSpPr>
        <p:spPr>
          <a:xfrm>
            <a:off x="628650" y="4767263"/>
            <a:ext cx="20574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 name="Google Shape;72;g11eb0e7fc98_0_1227"/>
          <p:cNvSpPr txBox="1"/>
          <p:nvPr>
            <p:ph idx="11" type="ftr"/>
          </p:nvPr>
        </p:nvSpPr>
        <p:spPr>
          <a:xfrm>
            <a:off x="3028950" y="4767263"/>
            <a:ext cx="30861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 name="Google Shape;73;g11eb0e7fc98_0_12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 name="Shape 74"/>
        <p:cNvGrpSpPr/>
        <p:nvPr/>
      </p:nvGrpSpPr>
      <p:grpSpPr>
        <a:xfrm>
          <a:off x="0" y="0"/>
          <a:ext cx="0" cy="0"/>
          <a:chOff x="0" y="0"/>
          <a:chExt cx="0" cy="0"/>
        </a:xfrm>
      </p:grpSpPr>
      <p:sp>
        <p:nvSpPr>
          <p:cNvPr id="75" name="Google Shape;75;g11eb0e7fc98_0_123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76" name="Google Shape;76;g11eb0e7fc98_0_123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7" name="Google Shape;77;g11eb0e7fc98_0_12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pic>
        <p:nvPicPr>
          <p:cNvPr id="78" name="Google Shape;78;g11eb0e7fc98_0_1233"/>
          <p:cNvPicPr preferRelativeResize="0"/>
          <p:nvPr/>
        </p:nvPicPr>
        <p:blipFill rotWithShape="1">
          <a:blip r:embed="rId2">
            <a:alphaModFix/>
          </a:blip>
          <a:srcRect b="0" l="0" r="0" t="0"/>
          <a:stretch/>
        </p:blipFill>
        <p:spPr>
          <a:xfrm>
            <a:off x="0" y="5056625"/>
            <a:ext cx="9144001" cy="96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9" name="Shape 79"/>
        <p:cNvGrpSpPr/>
        <p:nvPr/>
      </p:nvGrpSpPr>
      <p:grpSpPr>
        <a:xfrm>
          <a:off x="0" y="0"/>
          <a:ext cx="0" cy="0"/>
          <a:chOff x="0" y="0"/>
          <a:chExt cx="0" cy="0"/>
        </a:xfrm>
      </p:grpSpPr>
      <p:sp>
        <p:nvSpPr>
          <p:cNvPr id="80" name="Google Shape;80;g11eb0e7fc98_0_123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81" name="Google Shape;81;g11eb0e7fc98_0_12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pic>
        <p:nvPicPr>
          <p:cNvPr id="82" name="Google Shape;82;g11eb0e7fc98_0_1238"/>
          <p:cNvPicPr preferRelativeResize="0"/>
          <p:nvPr/>
        </p:nvPicPr>
        <p:blipFill rotWithShape="1">
          <a:blip r:embed="rId2">
            <a:alphaModFix/>
          </a:blip>
          <a:srcRect b="0" l="0" r="0" t="0"/>
          <a:stretch/>
        </p:blipFill>
        <p:spPr>
          <a:xfrm>
            <a:off x="0" y="5056625"/>
            <a:ext cx="9144001" cy="96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3" name="Shape 83"/>
        <p:cNvGrpSpPr/>
        <p:nvPr/>
      </p:nvGrpSpPr>
      <p:grpSpPr>
        <a:xfrm>
          <a:off x="0" y="0"/>
          <a:ext cx="0" cy="0"/>
          <a:chOff x="0" y="0"/>
          <a:chExt cx="0" cy="0"/>
        </a:xfrm>
      </p:grpSpPr>
      <p:sp>
        <p:nvSpPr>
          <p:cNvPr id="84" name="Google Shape;84;g11eb0e7fc98_0_12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85" name="Google Shape;85;g11eb0e7fc98_0_12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6" name="Shape 86"/>
        <p:cNvGrpSpPr/>
        <p:nvPr/>
      </p:nvGrpSpPr>
      <p:grpSpPr>
        <a:xfrm>
          <a:off x="0" y="0"/>
          <a:ext cx="0" cy="0"/>
          <a:chOff x="0" y="0"/>
          <a:chExt cx="0" cy="0"/>
        </a:xfrm>
      </p:grpSpPr>
      <p:sp>
        <p:nvSpPr>
          <p:cNvPr id="87" name="Google Shape;87;g11eb0e7fc98_0_124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88" name="Google Shape;88;g11eb0e7fc98_0_124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89" name="Google Shape;89;g11eb0e7fc98_0_12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1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5" name="Google Shape;15;p1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 name="Google Shape;16;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0" name="Shape 90"/>
        <p:cNvGrpSpPr/>
        <p:nvPr/>
      </p:nvGrpSpPr>
      <p:grpSpPr>
        <a:xfrm>
          <a:off x="0" y="0"/>
          <a:ext cx="0" cy="0"/>
          <a:chOff x="0" y="0"/>
          <a:chExt cx="0" cy="0"/>
        </a:xfrm>
      </p:grpSpPr>
      <p:sp>
        <p:nvSpPr>
          <p:cNvPr id="91" name="Google Shape;91;g11eb0e7fc98_0_124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92" name="Google Shape;92;g11eb0e7fc98_0_12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3" name="Shape 93"/>
        <p:cNvGrpSpPr/>
        <p:nvPr/>
      </p:nvGrpSpPr>
      <p:grpSpPr>
        <a:xfrm>
          <a:off x="0" y="0"/>
          <a:ext cx="0" cy="0"/>
          <a:chOff x="0" y="0"/>
          <a:chExt cx="0" cy="0"/>
        </a:xfrm>
      </p:grpSpPr>
      <p:sp>
        <p:nvSpPr>
          <p:cNvPr id="94" name="Google Shape;94;g11eb0e7fc98_0_125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g11eb0e7fc98_0_125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96" name="Google Shape;96;g11eb0e7fc98_0_125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7" name="Google Shape;97;g11eb0e7fc98_0_125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98" name="Google Shape;98;g11eb0e7fc98_0_12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sp>
        <p:nvSpPr>
          <p:cNvPr id="100" name="Google Shape;100;g11eb0e7fc98_0_125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101" name="Google Shape;101;g11eb0e7fc98_0_12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2" name="Shape 102"/>
        <p:cNvGrpSpPr/>
        <p:nvPr/>
      </p:nvGrpSpPr>
      <p:grpSpPr>
        <a:xfrm>
          <a:off x="0" y="0"/>
          <a:ext cx="0" cy="0"/>
          <a:chOff x="0" y="0"/>
          <a:chExt cx="0" cy="0"/>
        </a:xfrm>
      </p:grpSpPr>
      <p:sp>
        <p:nvSpPr>
          <p:cNvPr id="103" name="Google Shape;103;g11eb0e7fc98_0_126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04" name="Google Shape;104;g11eb0e7fc98_0_126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105" name="Google Shape;105;g11eb0e7fc98_0_12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6" name="Shape 106"/>
        <p:cNvGrpSpPr/>
        <p:nvPr/>
      </p:nvGrpSpPr>
      <p:grpSpPr>
        <a:xfrm>
          <a:off x="0" y="0"/>
          <a:ext cx="0" cy="0"/>
          <a:chOff x="0" y="0"/>
          <a:chExt cx="0" cy="0"/>
        </a:xfrm>
      </p:grpSpPr>
      <p:sp>
        <p:nvSpPr>
          <p:cNvPr id="107" name="Google Shape;107;g11eb0e7fc98_0_12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ext">
  <p:cSld name="CUSTOM_1">
    <p:spTree>
      <p:nvGrpSpPr>
        <p:cNvPr id="108" name="Shape 108"/>
        <p:cNvGrpSpPr/>
        <p:nvPr/>
      </p:nvGrpSpPr>
      <p:grpSpPr>
        <a:xfrm>
          <a:off x="0" y="0"/>
          <a:ext cx="0" cy="0"/>
          <a:chOff x="0" y="0"/>
          <a:chExt cx="0" cy="0"/>
        </a:xfrm>
      </p:grpSpPr>
      <p:sp>
        <p:nvSpPr>
          <p:cNvPr id="109" name="Google Shape;109;g11eb0e7fc98_0_1267"/>
          <p:cNvSpPr txBox="1"/>
          <p:nvPr>
            <p:ph idx="1" type="body"/>
          </p:nvPr>
        </p:nvSpPr>
        <p:spPr>
          <a:xfrm>
            <a:off x="408825" y="1176350"/>
            <a:ext cx="8297100" cy="33528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15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1pPr>
            <a:lvl2pPr indent="-330200" lvl="1" marL="914400" marR="0" rtl="0" algn="l">
              <a:lnSpc>
                <a:spcPct val="115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2pPr>
            <a:lvl3pPr indent="-330200" lvl="2" marL="1371600" marR="0" rtl="0" algn="l">
              <a:lnSpc>
                <a:spcPct val="115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indent="-330200" lvl="3" marL="1828800" marR="0" rtl="0" algn="l">
              <a:lnSpc>
                <a:spcPct val="115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4pPr>
            <a:lvl5pPr indent="-330200" lvl="4" marL="2286000" marR="0" rtl="0" algn="l">
              <a:lnSpc>
                <a:spcPct val="115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5pPr>
            <a:lvl6pPr indent="-330200" lvl="5" marL="2743200" marR="0" rtl="0" algn="l">
              <a:lnSpc>
                <a:spcPct val="115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6pPr>
            <a:lvl7pPr indent="-330200" lvl="6" marL="3200400" marR="0" rtl="0" algn="l">
              <a:lnSpc>
                <a:spcPct val="115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7pPr>
            <a:lvl8pPr indent="-330200" lvl="7" marL="3657600" marR="0" rtl="0" algn="l">
              <a:lnSpc>
                <a:spcPct val="115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8pPr>
            <a:lvl9pPr indent="-330200" lvl="8" marL="4114800" marR="0" rtl="0" algn="l">
              <a:lnSpc>
                <a:spcPct val="115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9pPr>
          </a:lstStyle>
          <a:p/>
        </p:txBody>
      </p:sp>
      <p:sp>
        <p:nvSpPr>
          <p:cNvPr id="110" name="Google Shape;110;g11eb0e7fc98_0_1267"/>
          <p:cNvSpPr txBox="1"/>
          <p:nvPr>
            <p:ph type="title"/>
          </p:nvPr>
        </p:nvSpPr>
        <p:spPr>
          <a:xfrm>
            <a:off x="408825" y="375950"/>
            <a:ext cx="8267700" cy="800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600"/>
              <a:buFont typeface="Arial"/>
              <a:buNone/>
              <a:defRPr b="0" i="0" sz="2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3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1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1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1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2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2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2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2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2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2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2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0.xml"/><Relationship Id="rId10" Type="http://schemas.openxmlformats.org/officeDocument/2006/relationships/slideLayout" Target="../slideLayouts/slideLayout19.xml"/><Relationship Id="rId13" Type="http://schemas.openxmlformats.org/officeDocument/2006/relationships/slideLayout" Target="../slideLayouts/slideLayout22.xml"/><Relationship Id="rId12" Type="http://schemas.openxmlformats.org/officeDocument/2006/relationships/slideLayout" Target="../slideLayouts/slideLayout21.xml"/><Relationship Id="rId1" Type="http://schemas.openxmlformats.org/officeDocument/2006/relationships/image" Target="../media/image11.png"/><Relationship Id="rId2" Type="http://schemas.openxmlformats.org/officeDocument/2006/relationships/image" Target="../media/image16.png"/><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5" Type="http://schemas.openxmlformats.org/officeDocument/2006/relationships/slideLayout" Target="../slideLayouts/slideLayout24.xml"/><Relationship Id="rId14" Type="http://schemas.openxmlformats.org/officeDocument/2006/relationships/slideLayout" Target="../slideLayouts/slideLayout23.xml"/><Relationship Id="rId17" Type="http://schemas.openxmlformats.org/officeDocument/2006/relationships/theme" Target="../theme/theme3.xml"/><Relationship Id="rId16" Type="http://schemas.openxmlformats.org/officeDocument/2006/relationships/slideLayout" Target="../slideLayouts/slideLayout25.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g11eb0e7fc98_0_120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g11eb0e7fc98_0_120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g11eb0e7fc98_0_12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pic>
        <p:nvPicPr>
          <p:cNvPr descr="bg-azul.png" id="54" name="Google Shape;54;g11eb0e7fc98_0_1209"/>
          <p:cNvPicPr preferRelativeResize="0"/>
          <p:nvPr/>
        </p:nvPicPr>
        <p:blipFill rotWithShape="1">
          <a:blip r:embed="rId1">
            <a:alphaModFix/>
          </a:blip>
          <a:srcRect b="0" l="0" r="0" t="0"/>
          <a:stretch/>
        </p:blipFill>
        <p:spPr>
          <a:xfrm>
            <a:off x="0" y="0"/>
            <a:ext cx="9144000" cy="495175"/>
          </a:xfrm>
          <a:prstGeom prst="rect">
            <a:avLst/>
          </a:prstGeom>
          <a:noFill/>
          <a:ln>
            <a:noFill/>
          </a:ln>
        </p:spPr>
      </p:pic>
      <p:pic>
        <p:nvPicPr>
          <p:cNvPr descr="logo-magalu.png" id="55" name="Google Shape;55;g11eb0e7fc98_0_1209"/>
          <p:cNvPicPr preferRelativeResize="0"/>
          <p:nvPr/>
        </p:nvPicPr>
        <p:blipFill rotWithShape="1">
          <a:blip r:embed="rId2">
            <a:alphaModFix/>
          </a:blip>
          <a:srcRect b="0" l="0" r="0" t="0"/>
          <a:stretch/>
        </p:blipFill>
        <p:spPr>
          <a:xfrm>
            <a:off x="76212" y="51425"/>
            <a:ext cx="1334387" cy="393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17.png"/><Relationship Id="rId6" Type="http://schemas.openxmlformats.org/officeDocument/2006/relationships/image" Target="../media/image3.png"/><Relationship Id="rId7" Type="http://schemas.openxmlformats.org/officeDocument/2006/relationships/image" Target="../media/image15.png"/><Relationship Id="rId8"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20.png"/><Relationship Id="rId8" Type="http://schemas.openxmlformats.org/officeDocument/2006/relationships/image" Target="../media/image2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 Id="rId8" Type="http://schemas.openxmlformats.org/officeDocument/2006/relationships/image" Target="../media/image11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89.png"/><Relationship Id="rId4" Type="http://schemas.openxmlformats.org/officeDocument/2006/relationships/image" Target="../media/image88.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 Id="rId8" Type="http://schemas.openxmlformats.org/officeDocument/2006/relationships/image" Target="../media/image10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20.png"/><Relationship Id="rId8" Type="http://schemas.openxmlformats.org/officeDocument/2006/relationships/image" Target="../media/image28.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 Id="rId8" Type="http://schemas.openxmlformats.org/officeDocument/2006/relationships/image" Target="../media/image10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 Id="rId8" Type="http://schemas.openxmlformats.org/officeDocument/2006/relationships/image" Target="../media/image10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 Id="rId8" Type="http://schemas.openxmlformats.org/officeDocument/2006/relationships/image" Target="../media/image9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20.png"/><Relationship Id="rId8" Type="http://schemas.openxmlformats.org/officeDocument/2006/relationships/image" Target="../media/image3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 Id="rId3" Type="http://schemas.openxmlformats.org/officeDocument/2006/relationships/image" Target="../media/image89.png"/><Relationship Id="rId4" Type="http://schemas.openxmlformats.org/officeDocument/2006/relationships/image" Target="../media/image88.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image" Target="../media/image89.png"/><Relationship Id="rId4" Type="http://schemas.openxmlformats.org/officeDocument/2006/relationships/image" Target="../media/image88.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8.xml"/><Relationship Id="rId3" Type="http://schemas.openxmlformats.org/officeDocument/2006/relationships/image" Target="../media/image11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9.xml"/><Relationship Id="rId3" Type="http://schemas.openxmlformats.org/officeDocument/2006/relationships/image" Target="../media/image104.png"/><Relationship Id="rId4" Type="http://schemas.openxmlformats.org/officeDocument/2006/relationships/image" Target="../media/image105.png"/><Relationship Id="rId5" Type="http://schemas.openxmlformats.org/officeDocument/2006/relationships/image" Target="../media/image10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20.png"/><Relationship Id="rId8"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20.png"/><Relationship Id="rId8"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20.png"/><Relationship Id="rId8"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20.png"/><Relationship Id="rId8"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20.png"/><Relationship Id="rId8"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20.png"/><Relationship Id="rId8"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20.png"/><Relationship Id="rId8"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9.png"/><Relationship Id="rId4" Type="http://schemas.openxmlformats.org/officeDocument/2006/relationships/image" Target="../media/image14.png"/><Relationship Id="rId5" Type="http://schemas.openxmlformats.org/officeDocument/2006/relationships/image" Target="../media/image18.png"/><Relationship Id="rId6" Type="http://schemas.openxmlformats.org/officeDocument/2006/relationships/image" Target="../media/image13.png"/><Relationship Id="rId7"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20.png"/><Relationship Id="rId8"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20.png"/><Relationship Id="rId8"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10.png"/><Relationship Id="rId9" Type="http://schemas.openxmlformats.org/officeDocument/2006/relationships/image" Target="../media/image37.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20.png"/><Relationship Id="rId8" Type="http://schemas.openxmlformats.org/officeDocument/2006/relationships/hyperlink" Target="https://dbeaver.io/download/"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20.png"/><Relationship Id="rId8"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20.png"/><Relationship Id="rId8"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20.png"/><Relationship Id="rId8"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20.png"/><Relationship Id="rId8"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20.png"/><Relationship Id="rId8"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20.png"/><Relationship Id="rId8"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20.png"/><Relationship Id="rId8"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20.png"/><Relationship Id="rId8"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20.png"/><Relationship Id="rId8" Type="http://schemas.openxmlformats.org/officeDocument/2006/relationships/image" Target="../media/image5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20.png"/><Relationship Id="rId8" Type="http://schemas.openxmlformats.org/officeDocument/2006/relationships/hyperlink" Target="https://postgrespro.com/docs/postgresql/9.6/sql-createtype"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20.png"/><Relationship Id="rId8" Type="http://schemas.openxmlformats.org/officeDocument/2006/relationships/hyperlink" Target="https://postgrespro.com/docs/postgresql/9.6/sql-createtype"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20.png"/><Relationship Id="rId8"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20.png"/><Relationship Id="rId8"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20.png"/><Relationship Id="rId8" Type="http://schemas.openxmlformats.org/officeDocument/2006/relationships/image" Target="../media/image5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20.png"/><Relationship Id="rId8"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20.png"/><Relationship Id="rId8" Type="http://schemas.openxmlformats.org/officeDocument/2006/relationships/image" Target="../media/image5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20.png"/><Relationship Id="rId8"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2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20.png"/><Relationship Id="rId8"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20.png"/><Relationship Id="rId8" Type="http://schemas.openxmlformats.org/officeDocument/2006/relationships/image" Target="../media/image5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2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2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2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2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2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66.png"/><Relationship Id="rId4" Type="http://schemas.openxmlformats.org/officeDocument/2006/relationships/image" Target="../media/image56.png"/><Relationship Id="rId5" Type="http://schemas.openxmlformats.org/officeDocument/2006/relationships/image" Target="../media/image69.png"/><Relationship Id="rId6" Type="http://schemas.openxmlformats.org/officeDocument/2006/relationships/image" Target="../media/image50.png"/><Relationship Id="rId7" Type="http://schemas.openxmlformats.org/officeDocument/2006/relationships/image" Target="../media/image55.png"/><Relationship Id="rId8" Type="http://schemas.openxmlformats.org/officeDocument/2006/relationships/image" Target="../media/image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19.png"/><Relationship Id="rId4" Type="http://schemas.openxmlformats.org/officeDocument/2006/relationships/image" Target="../media/image14.png"/><Relationship Id="rId5" Type="http://schemas.openxmlformats.org/officeDocument/2006/relationships/image" Target="../media/image18.png"/><Relationship Id="rId6" Type="http://schemas.openxmlformats.org/officeDocument/2006/relationships/image" Target="../media/image13.png"/><Relationship Id="rId7" Type="http://schemas.openxmlformats.org/officeDocument/2006/relationships/image" Target="../media/image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60.png"/><Relationship Id="rId4" Type="http://schemas.openxmlformats.org/officeDocument/2006/relationships/image" Target="../media/image71.png"/><Relationship Id="rId5" Type="http://schemas.openxmlformats.org/officeDocument/2006/relationships/image" Target="../media/image61.png"/><Relationship Id="rId6" Type="http://schemas.openxmlformats.org/officeDocument/2006/relationships/image" Target="../media/image59.png"/><Relationship Id="rId7" Type="http://schemas.openxmlformats.org/officeDocument/2006/relationships/image" Target="../media/image6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64.png"/><Relationship Id="rId4" Type="http://schemas.openxmlformats.org/officeDocument/2006/relationships/image" Target="../media/image67.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 Id="rId8" Type="http://schemas.openxmlformats.org/officeDocument/2006/relationships/image" Target="../media/image6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 Id="rId8" Type="http://schemas.openxmlformats.org/officeDocument/2006/relationships/image" Target="../media/image7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 Id="rId8" Type="http://schemas.openxmlformats.org/officeDocument/2006/relationships/image" Target="../media/image7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0.png"/><Relationship Id="rId9" Type="http://schemas.openxmlformats.org/officeDocument/2006/relationships/image" Target="../media/image25.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20.png"/><Relationship Id="rId8" Type="http://schemas.openxmlformats.org/officeDocument/2006/relationships/hyperlink" Target="https://www.enterprisedb.com/downloads/postgres-postgresql-downloads"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 Id="rId8" Type="http://schemas.openxmlformats.org/officeDocument/2006/relationships/image" Target="../media/image8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89.png"/><Relationship Id="rId4" Type="http://schemas.openxmlformats.org/officeDocument/2006/relationships/image" Target="../media/image88.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 Id="rId8" Type="http://schemas.openxmlformats.org/officeDocument/2006/relationships/image" Target="../media/image8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 Id="rId8" Type="http://schemas.openxmlformats.org/officeDocument/2006/relationships/image" Target="../media/image8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 Id="rId8" Type="http://schemas.openxmlformats.org/officeDocument/2006/relationships/image" Target="../media/image8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 Id="rId8" Type="http://schemas.openxmlformats.org/officeDocument/2006/relationships/image" Target="../media/image8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89.png"/><Relationship Id="rId4" Type="http://schemas.openxmlformats.org/officeDocument/2006/relationships/image" Target="../media/image88.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20.png"/><Relationship Id="rId8" Type="http://schemas.openxmlformats.org/officeDocument/2006/relationships/image" Target="../media/image2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 Id="rId8" Type="http://schemas.openxmlformats.org/officeDocument/2006/relationships/image" Target="../media/image8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 Id="rId8" Type="http://schemas.openxmlformats.org/officeDocument/2006/relationships/image" Target="../media/image7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 Id="rId8" Type="http://schemas.openxmlformats.org/officeDocument/2006/relationships/image" Target="../media/image8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 Id="rId8" Type="http://schemas.openxmlformats.org/officeDocument/2006/relationships/image" Target="../media/image8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 Id="rId8" Type="http://schemas.openxmlformats.org/officeDocument/2006/relationships/image" Target="../media/image8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 Id="rId8" Type="http://schemas.openxmlformats.org/officeDocument/2006/relationships/image" Target="../media/image7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 Id="rId8" Type="http://schemas.openxmlformats.org/officeDocument/2006/relationships/image" Target="../media/image7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 Id="rId8" Type="http://schemas.openxmlformats.org/officeDocument/2006/relationships/image" Target="../media/image7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20.png"/><Relationship Id="rId8" Type="http://schemas.openxmlformats.org/officeDocument/2006/relationships/image" Target="../media/image2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 Id="rId8" Type="http://schemas.openxmlformats.org/officeDocument/2006/relationships/image" Target="../media/image8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 Id="rId8" Type="http://schemas.openxmlformats.org/officeDocument/2006/relationships/image" Target="../media/image9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 Id="rId8" Type="http://schemas.openxmlformats.org/officeDocument/2006/relationships/image" Target="../media/image9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91.png"/><Relationship Id="rId4" Type="http://schemas.openxmlformats.org/officeDocument/2006/relationships/image" Target="../media/image73.png"/><Relationship Id="rId5" Type="http://schemas.openxmlformats.org/officeDocument/2006/relationships/image" Target="../media/image70.png"/><Relationship Id="rId6" Type="http://schemas.openxmlformats.org/officeDocument/2006/relationships/image" Target="../media/image63.png"/><Relationship Id="rId7" Type="http://schemas.openxmlformats.org/officeDocument/2006/relationships/image" Target="../media/image68.png"/><Relationship Id="rId8" Type="http://schemas.openxmlformats.org/officeDocument/2006/relationships/image" Target="../media/image7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 Id="rId8" Type="http://schemas.openxmlformats.org/officeDocument/2006/relationships/image" Target="../media/image9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 Id="rId8" Type="http://schemas.openxmlformats.org/officeDocument/2006/relationships/image" Target="../media/image9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 Id="rId8" Type="http://schemas.openxmlformats.org/officeDocument/2006/relationships/image" Target="../media/image9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 Id="rId8" Type="http://schemas.openxmlformats.org/officeDocument/2006/relationships/image" Target="../media/image9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 Id="rId8" Type="http://schemas.openxmlformats.org/officeDocument/2006/relationships/image" Target="../media/image10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 Id="rId8" Type="http://schemas.openxmlformats.org/officeDocument/2006/relationships/image" Target="../media/image10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20.png"/><Relationship Id="rId8" Type="http://schemas.openxmlformats.org/officeDocument/2006/relationships/image" Target="../media/image2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 Id="rId8" Type="http://schemas.openxmlformats.org/officeDocument/2006/relationships/image" Target="../media/image9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 Id="rId8" Type="http://schemas.openxmlformats.org/officeDocument/2006/relationships/image" Target="../media/image9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89.png"/><Relationship Id="rId4" Type="http://schemas.openxmlformats.org/officeDocument/2006/relationships/image" Target="../media/image88.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 Id="rId8" Type="http://schemas.openxmlformats.org/officeDocument/2006/relationships/image" Target="../media/image10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 Id="rId8" Type="http://schemas.openxmlformats.org/officeDocument/2006/relationships/image" Target="../media/image10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63.png"/><Relationship Id="rId6" Type="http://schemas.openxmlformats.org/officeDocument/2006/relationships/image" Target="../media/image68.png"/><Relationship Id="rId7" Type="http://schemas.openxmlformats.org/officeDocument/2006/relationships/image" Target="../media/image7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grpSp>
        <p:nvGrpSpPr>
          <p:cNvPr id="115" name="Google Shape;115;g11eb0e7fc98_0_635"/>
          <p:cNvGrpSpPr/>
          <p:nvPr/>
        </p:nvGrpSpPr>
        <p:grpSpPr>
          <a:xfrm>
            <a:off x="-3794" y="0"/>
            <a:ext cx="9144003" cy="5118712"/>
            <a:chOff x="-3794" y="0"/>
            <a:chExt cx="9144003" cy="5118712"/>
          </a:xfrm>
        </p:grpSpPr>
        <p:pic>
          <p:nvPicPr>
            <p:cNvPr id="116" name="Google Shape;116;g11eb0e7fc98_0_635"/>
            <p:cNvPicPr preferRelativeResize="0"/>
            <p:nvPr/>
          </p:nvPicPr>
          <p:blipFill rotWithShape="1">
            <a:blip r:embed="rId3">
              <a:alphaModFix/>
            </a:blip>
            <a:srcRect b="0" l="0" r="0" t="0"/>
            <a:stretch/>
          </p:blipFill>
          <p:spPr>
            <a:xfrm>
              <a:off x="-3794" y="0"/>
              <a:ext cx="9144003" cy="1714500"/>
            </a:xfrm>
            <a:prstGeom prst="rect">
              <a:avLst/>
            </a:prstGeom>
            <a:noFill/>
            <a:ln>
              <a:noFill/>
            </a:ln>
          </p:spPr>
        </p:pic>
        <p:pic>
          <p:nvPicPr>
            <p:cNvPr id="117" name="Google Shape;117;g11eb0e7fc98_0_635"/>
            <p:cNvPicPr preferRelativeResize="0"/>
            <p:nvPr/>
          </p:nvPicPr>
          <p:blipFill rotWithShape="1">
            <a:blip r:embed="rId4">
              <a:alphaModFix/>
            </a:blip>
            <a:srcRect b="0" l="0" r="0" t="0"/>
            <a:stretch/>
          </p:blipFill>
          <p:spPr>
            <a:xfrm>
              <a:off x="-3794" y="1700831"/>
              <a:ext cx="9144003" cy="1714500"/>
            </a:xfrm>
            <a:prstGeom prst="rect">
              <a:avLst/>
            </a:prstGeom>
            <a:noFill/>
            <a:ln>
              <a:noFill/>
            </a:ln>
          </p:spPr>
        </p:pic>
        <p:pic>
          <p:nvPicPr>
            <p:cNvPr id="118" name="Google Shape;118;g11eb0e7fc98_0_635"/>
            <p:cNvPicPr preferRelativeResize="0"/>
            <p:nvPr/>
          </p:nvPicPr>
          <p:blipFill rotWithShape="1">
            <a:blip r:embed="rId5">
              <a:alphaModFix/>
            </a:blip>
            <a:srcRect b="0" l="0" r="0" t="0"/>
            <a:stretch/>
          </p:blipFill>
          <p:spPr>
            <a:xfrm>
              <a:off x="-3794" y="3404212"/>
              <a:ext cx="9144003" cy="1714500"/>
            </a:xfrm>
            <a:prstGeom prst="rect">
              <a:avLst/>
            </a:prstGeom>
            <a:noFill/>
            <a:ln>
              <a:noFill/>
            </a:ln>
          </p:spPr>
        </p:pic>
      </p:grpSp>
      <p:pic>
        <p:nvPicPr>
          <p:cNvPr id="119" name="Google Shape;119;g11eb0e7fc98_0_635"/>
          <p:cNvPicPr preferRelativeResize="0"/>
          <p:nvPr/>
        </p:nvPicPr>
        <p:blipFill rotWithShape="1">
          <a:blip r:embed="rId6">
            <a:alphaModFix/>
          </a:blip>
          <a:srcRect b="0" l="0" r="0" t="0"/>
          <a:stretch/>
        </p:blipFill>
        <p:spPr>
          <a:xfrm>
            <a:off x="-18037" y="5062325"/>
            <a:ext cx="9180074" cy="81175"/>
          </a:xfrm>
          <a:prstGeom prst="rect">
            <a:avLst/>
          </a:prstGeom>
          <a:noFill/>
          <a:ln>
            <a:noFill/>
          </a:ln>
        </p:spPr>
      </p:pic>
      <p:pic>
        <p:nvPicPr>
          <p:cNvPr id="120" name="Google Shape;120;g11eb0e7fc98_0_635"/>
          <p:cNvPicPr preferRelativeResize="0"/>
          <p:nvPr/>
        </p:nvPicPr>
        <p:blipFill rotWithShape="1">
          <a:blip r:embed="rId7">
            <a:alphaModFix/>
          </a:blip>
          <a:srcRect b="0" l="0" r="0" t="0"/>
          <a:stretch/>
        </p:blipFill>
        <p:spPr>
          <a:xfrm>
            <a:off x="4923013" y="1904400"/>
            <a:ext cx="2465499" cy="1334700"/>
          </a:xfrm>
          <a:prstGeom prst="rect">
            <a:avLst/>
          </a:prstGeom>
          <a:noFill/>
          <a:ln>
            <a:noFill/>
          </a:ln>
        </p:spPr>
      </p:pic>
      <p:cxnSp>
        <p:nvCxnSpPr>
          <p:cNvPr id="121" name="Google Shape;121;g11eb0e7fc98_0_635"/>
          <p:cNvCxnSpPr/>
          <p:nvPr/>
        </p:nvCxnSpPr>
        <p:spPr>
          <a:xfrm>
            <a:off x="4589188" y="1918675"/>
            <a:ext cx="0" cy="1343100"/>
          </a:xfrm>
          <a:prstGeom prst="straightConnector1">
            <a:avLst/>
          </a:prstGeom>
          <a:noFill/>
          <a:ln cap="flat" cmpd="sng" w="19050">
            <a:solidFill>
              <a:srgbClr val="FFFFFF"/>
            </a:solidFill>
            <a:prstDash val="solid"/>
            <a:round/>
            <a:headEnd len="sm" w="sm" type="none"/>
            <a:tailEnd len="sm" w="sm" type="none"/>
          </a:ln>
        </p:spPr>
      </p:cxnSp>
      <p:sp>
        <p:nvSpPr>
          <p:cNvPr id="122" name="Google Shape;122;g11eb0e7fc98_0_635"/>
          <p:cNvSpPr txBox="1"/>
          <p:nvPr/>
        </p:nvSpPr>
        <p:spPr>
          <a:xfrm>
            <a:off x="432150" y="2342275"/>
            <a:ext cx="4005600" cy="4959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1600"/>
              </a:spcAft>
              <a:buClr>
                <a:schemeClr val="dk1"/>
              </a:buClr>
              <a:buSzPts val="1100"/>
              <a:buFont typeface="Arial"/>
              <a:buNone/>
            </a:pPr>
            <a:r>
              <a:rPr b="0" i="0" lang="pt-BR" sz="2600" u="none" cap="none" strike="noStrike">
                <a:solidFill>
                  <a:srgbClr val="FFFFFF"/>
                </a:solidFill>
                <a:latin typeface="Montserrat ExtraBold"/>
                <a:ea typeface="Montserrat ExtraBold"/>
                <a:cs typeface="Montserrat ExtraBold"/>
                <a:sym typeface="Montserrat ExtraBold"/>
              </a:rPr>
              <a:t>  </a:t>
            </a:r>
            <a:r>
              <a:rPr lang="pt-BR" sz="2600">
                <a:solidFill>
                  <a:srgbClr val="FFFFFF"/>
                </a:solidFill>
                <a:latin typeface="Montserrat ExtraBold"/>
                <a:ea typeface="Montserrat ExtraBold"/>
                <a:cs typeface="Montserrat ExtraBold"/>
                <a:sym typeface="Montserrat ExtraBold"/>
              </a:rPr>
              <a:t>  </a:t>
            </a:r>
            <a:r>
              <a:rPr lang="pt-BR" sz="2600">
                <a:solidFill>
                  <a:schemeClr val="lt1"/>
                </a:solidFill>
                <a:latin typeface="Montserrat ExtraBold"/>
                <a:ea typeface="Montserrat ExtraBold"/>
                <a:cs typeface="Montserrat ExtraBold"/>
                <a:sym typeface="Montserrat ExtraBold"/>
              </a:rPr>
              <a:t>Banco de dados</a:t>
            </a:r>
            <a:endParaRPr b="0" i="0" sz="2200" u="none" cap="none" strike="noStrike">
              <a:solidFill>
                <a:srgbClr val="FFFFFF"/>
              </a:solidFill>
              <a:latin typeface="Montserrat ExtraBold"/>
              <a:ea typeface="Montserrat ExtraBold"/>
              <a:cs typeface="Montserrat ExtraBold"/>
              <a:sym typeface="Montserrat ExtraBold"/>
            </a:endParaRPr>
          </a:p>
        </p:txBody>
      </p:sp>
      <p:pic>
        <p:nvPicPr>
          <p:cNvPr id="123" name="Google Shape;123;g11eb0e7fc98_0_635"/>
          <p:cNvPicPr preferRelativeResize="0"/>
          <p:nvPr/>
        </p:nvPicPr>
        <p:blipFill rotWithShape="1">
          <a:blip r:embed="rId8">
            <a:alphaModFix/>
          </a:blip>
          <a:srcRect b="0" l="0" r="0" t="0"/>
          <a:stretch/>
        </p:blipFill>
        <p:spPr>
          <a:xfrm>
            <a:off x="7958945" y="4560529"/>
            <a:ext cx="979600" cy="344750"/>
          </a:xfrm>
          <a:prstGeom prst="rect">
            <a:avLst/>
          </a:prstGeom>
          <a:noFill/>
          <a:ln>
            <a:noFill/>
          </a:ln>
        </p:spPr>
      </p:pic>
      <p:sp>
        <p:nvSpPr>
          <p:cNvPr id="124" name="Google Shape;124;g11eb0e7fc98_0_635"/>
          <p:cNvSpPr/>
          <p:nvPr/>
        </p:nvSpPr>
        <p:spPr>
          <a:xfrm>
            <a:off x="7513050" y="532925"/>
            <a:ext cx="1871400" cy="421500"/>
          </a:xfrm>
          <a:prstGeom prst="roundRect">
            <a:avLst>
              <a:gd fmla="val 16667" name="adj"/>
            </a:avLst>
          </a:prstGeom>
          <a:solidFill>
            <a:srgbClr val="0086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pt-BR" sz="1500" u="none" cap="none" strike="noStrike">
                <a:solidFill>
                  <a:srgbClr val="FFFFFF"/>
                </a:solidFill>
                <a:latin typeface="Nunito"/>
                <a:ea typeface="Nunito"/>
                <a:cs typeface="Nunito"/>
                <a:sym typeface="Nunito"/>
              </a:rPr>
              <a:t>4ªEDIÇÃO</a:t>
            </a:r>
            <a:endParaRPr b="1" i="0" sz="1500" u="none" cap="none" strike="noStrike">
              <a:solidFill>
                <a:srgbClr val="FFFFFF"/>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g11eb0e7fc98_0_732"/>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222" name="Google Shape;222;g11eb0e7fc98_0_732"/>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223" name="Google Shape;223;g11eb0e7fc98_0_732"/>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224" name="Google Shape;224;g11eb0e7fc98_0_732"/>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225" name="Google Shape;225;g11eb0e7fc98_0_732"/>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226" name="Google Shape;226;g11eb0e7fc98_0_732"/>
          <p:cNvSpPr txBox="1"/>
          <p:nvPr>
            <p:ph idx="1" type="body"/>
          </p:nvPr>
        </p:nvSpPr>
        <p:spPr>
          <a:xfrm>
            <a:off x="303500" y="87000"/>
            <a:ext cx="69936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800"/>
              <a:buNone/>
            </a:pPr>
            <a:r>
              <a:rPr b="1" lang="pt-BR" sz="1900">
                <a:solidFill>
                  <a:srgbClr val="0086FF"/>
                </a:solidFill>
                <a:latin typeface="Montserrat"/>
                <a:ea typeface="Montserrat"/>
                <a:cs typeface="Montserrat"/>
                <a:sym typeface="Montserrat"/>
              </a:rPr>
              <a:t>3. Instalando e configurando o PostgreSQL e DBeaver</a:t>
            </a:r>
            <a:endParaRPr b="1" sz="1900">
              <a:solidFill>
                <a:srgbClr val="0086FF"/>
              </a:solidFill>
              <a:latin typeface="Montserrat"/>
              <a:ea typeface="Montserrat"/>
              <a:cs typeface="Montserrat"/>
              <a:sym typeface="Montserrat"/>
            </a:endParaRPr>
          </a:p>
          <a:p>
            <a:pPr indent="0" lvl="0" marL="0" rtl="0" algn="ctr">
              <a:lnSpc>
                <a:spcPct val="115000"/>
              </a:lnSpc>
              <a:spcBef>
                <a:spcPts val="1600"/>
              </a:spcBef>
              <a:spcAft>
                <a:spcPts val="1600"/>
              </a:spcAft>
              <a:buSzPts val="1800"/>
              <a:buNone/>
            </a:pPr>
            <a:r>
              <a:t/>
            </a:r>
            <a:endParaRPr b="1" sz="1900">
              <a:solidFill>
                <a:srgbClr val="0086FF"/>
              </a:solidFill>
              <a:latin typeface="Montserrat"/>
              <a:ea typeface="Montserrat"/>
              <a:cs typeface="Montserrat"/>
              <a:sym typeface="Montserrat"/>
            </a:endParaRPr>
          </a:p>
        </p:txBody>
      </p:sp>
      <p:sp>
        <p:nvSpPr>
          <p:cNvPr id="227" name="Google Shape;227;g11eb0e7fc98_0_732"/>
          <p:cNvSpPr txBox="1"/>
          <p:nvPr/>
        </p:nvSpPr>
        <p:spPr>
          <a:xfrm>
            <a:off x="464875" y="745425"/>
            <a:ext cx="6864900" cy="1385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pt-BR" sz="1300">
                <a:solidFill>
                  <a:schemeClr val="dk1"/>
                </a:solidFill>
                <a:latin typeface="Montserrat"/>
                <a:ea typeface="Montserrat"/>
                <a:cs typeface="Montserrat"/>
                <a:sym typeface="Montserrat"/>
              </a:rPr>
              <a:t>3.1 </a:t>
            </a:r>
            <a:r>
              <a:rPr b="1" lang="pt-BR" sz="1300">
                <a:solidFill>
                  <a:schemeClr val="dk1"/>
                </a:solidFill>
                <a:highlight>
                  <a:schemeClr val="lt1"/>
                </a:highlight>
                <a:latin typeface="Montserrat"/>
                <a:ea typeface="Montserrat"/>
                <a:cs typeface="Montserrat"/>
                <a:sym typeface="Montserrat"/>
              </a:rPr>
              <a:t>Instalação do PostgreSQL no Windows</a:t>
            </a:r>
            <a:endParaRPr b="1" sz="13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None/>
            </a:pPr>
            <a:r>
              <a:rPr lang="pt-BR" sz="1300">
                <a:latin typeface="Montserrat"/>
                <a:ea typeface="Montserrat"/>
                <a:cs typeface="Montserrat"/>
                <a:sym typeface="Montserrat"/>
              </a:rPr>
              <a:t>Nesta etapa podemos indicar o diretório onde será armazenado os dados. No exemplo abaixo iremos manter o caminho sugerido pelo instalador. Siga para o próximo passo através da opção “Next”:</a:t>
            </a:r>
            <a:endParaRPr sz="1300">
              <a:latin typeface="Montserrat"/>
              <a:ea typeface="Montserrat"/>
              <a:cs typeface="Montserrat"/>
              <a:sym typeface="Montserrat"/>
            </a:endParaRPr>
          </a:p>
          <a:p>
            <a:pPr indent="0" lvl="0" marL="0" rtl="0" algn="l">
              <a:spcBef>
                <a:spcPts val="0"/>
              </a:spcBef>
              <a:spcAft>
                <a:spcPts val="0"/>
              </a:spcAft>
              <a:buNone/>
            </a:pPr>
            <a:r>
              <a:t/>
            </a:r>
            <a:endParaRPr sz="1300">
              <a:latin typeface="Montserrat"/>
              <a:ea typeface="Montserrat"/>
              <a:cs typeface="Montserrat"/>
              <a:sym typeface="Montserrat"/>
            </a:endParaRPr>
          </a:p>
          <a:p>
            <a:pPr indent="0" lvl="0" marL="0" rtl="0" algn="l">
              <a:spcBef>
                <a:spcPts val="0"/>
              </a:spcBef>
              <a:spcAft>
                <a:spcPts val="0"/>
              </a:spcAft>
              <a:buNone/>
            </a:pPr>
            <a:r>
              <a:t/>
            </a:r>
            <a:endParaRPr sz="1300">
              <a:latin typeface="Montserrat"/>
              <a:ea typeface="Montserrat"/>
              <a:cs typeface="Montserrat"/>
              <a:sym typeface="Montserrat"/>
            </a:endParaRPr>
          </a:p>
        </p:txBody>
      </p:sp>
      <p:pic>
        <p:nvPicPr>
          <p:cNvPr id="228" name="Google Shape;228;g11eb0e7fc98_0_732"/>
          <p:cNvPicPr preferRelativeResize="0"/>
          <p:nvPr/>
        </p:nvPicPr>
        <p:blipFill>
          <a:blip r:embed="rId8">
            <a:alphaModFix/>
          </a:blip>
          <a:stretch>
            <a:fillRect/>
          </a:stretch>
        </p:blipFill>
        <p:spPr>
          <a:xfrm>
            <a:off x="1964600" y="1725800"/>
            <a:ext cx="3865433" cy="30269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pic>
        <p:nvPicPr>
          <p:cNvPr id="1311" name="Google Shape;1311;g11d50df9cf4_0_79"/>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1312" name="Google Shape;1312;g11d50df9cf4_0_79"/>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1313" name="Google Shape;1313;g11d50df9cf4_0_79"/>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1314" name="Google Shape;1314;g11d50df9cf4_0_79"/>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1315" name="Google Shape;1315;g11d50df9cf4_0_79"/>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1316" name="Google Shape;1316;g11d50df9cf4_0_79"/>
          <p:cNvSpPr txBox="1"/>
          <p:nvPr>
            <p:ph idx="1" type="body"/>
          </p:nvPr>
        </p:nvSpPr>
        <p:spPr>
          <a:xfrm>
            <a:off x="753000" y="86975"/>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12. Base de dados no MongoDB</a:t>
            </a:r>
            <a:endParaRPr b="1" sz="3300">
              <a:solidFill>
                <a:srgbClr val="0086FF"/>
              </a:solidFill>
            </a:endParaRPr>
          </a:p>
        </p:txBody>
      </p:sp>
      <p:sp>
        <p:nvSpPr>
          <p:cNvPr id="1317" name="Google Shape;1317;g11d50df9cf4_0_79"/>
          <p:cNvSpPr txBox="1"/>
          <p:nvPr/>
        </p:nvSpPr>
        <p:spPr>
          <a:xfrm>
            <a:off x="525425" y="701975"/>
            <a:ext cx="6864900" cy="985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chemeClr val="dk1"/>
                </a:solidFill>
                <a:latin typeface="Montserrat"/>
                <a:ea typeface="Montserrat"/>
                <a:cs typeface="Montserrat"/>
                <a:sym typeface="Montserrat"/>
              </a:rPr>
              <a:t>12.3 Criando a base de dados e as coleções</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p:txBody>
      </p:sp>
      <p:pic>
        <p:nvPicPr>
          <p:cNvPr id="1318" name="Google Shape;1318;g11d50df9cf4_0_79"/>
          <p:cNvPicPr preferRelativeResize="0"/>
          <p:nvPr/>
        </p:nvPicPr>
        <p:blipFill rotWithShape="1">
          <a:blip r:embed="rId8">
            <a:alphaModFix/>
          </a:blip>
          <a:srcRect b="0" l="0" r="0" t="0"/>
          <a:stretch/>
        </p:blipFill>
        <p:spPr>
          <a:xfrm>
            <a:off x="313175" y="1353476"/>
            <a:ext cx="7430151" cy="1702250"/>
          </a:xfrm>
          <a:prstGeom prst="rect">
            <a:avLst/>
          </a:prstGeom>
          <a:noFill/>
          <a:ln>
            <a:noFill/>
          </a:ln>
        </p:spPr>
      </p:pic>
      <p:sp>
        <p:nvSpPr>
          <p:cNvPr id="1319" name="Google Shape;1319;g11d50df9cf4_0_79"/>
          <p:cNvSpPr txBox="1"/>
          <p:nvPr/>
        </p:nvSpPr>
        <p:spPr>
          <a:xfrm>
            <a:off x="645300" y="3615625"/>
            <a:ext cx="6864900" cy="1185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A64D79"/>
                </a:solidFill>
                <a:latin typeface="Courier New"/>
                <a:ea typeface="Courier New"/>
                <a:cs typeface="Courier New"/>
                <a:sym typeface="Courier New"/>
              </a:rPr>
              <a:t>use</a:t>
            </a:r>
            <a:r>
              <a:rPr b="0" i="0" lang="pt-BR" sz="1300" u="none" cap="none" strike="noStrike">
                <a:solidFill>
                  <a:srgbClr val="000000"/>
                </a:solidFill>
                <a:latin typeface="Courier New"/>
                <a:ea typeface="Courier New"/>
                <a:cs typeface="Courier New"/>
                <a:sym typeface="Courier New"/>
              </a:rPr>
              <a:t>(</a:t>
            </a:r>
            <a:r>
              <a:rPr b="1" i="0" lang="pt-BR" sz="1300" u="none" cap="none" strike="noStrike">
                <a:solidFill>
                  <a:srgbClr val="000000"/>
                </a:solidFill>
                <a:latin typeface="Courier New"/>
                <a:ea typeface="Courier New"/>
                <a:cs typeface="Courier New"/>
                <a:sym typeface="Courier New"/>
              </a:rPr>
              <a:t>“database”</a:t>
            </a:r>
            <a:r>
              <a:rPr b="0" i="0" lang="pt-BR" sz="1300" u="none" cap="none" strike="noStrike">
                <a:solidFill>
                  <a:srgbClr val="000000"/>
                </a:solidFill>
                <a:latin typeface="Courier New"/>
                <a:ea typeface="Courier New"/>
                <a:cs typeface="Courier New"/>
                <a:sym typeface="Courier New"/>
              </a:rPr>
              <a:t>); //cria e/ou altera para o banco</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db.</a:t>
            </a:r>
            <a:r>
              <a:rPr b="1" i="0" lang="pt-BR" sz="1300" u="none" cap="none" strike="noStrike">
                <a:solidFill>
                  <a:srgbClr val="A64D79"/>
                </a:solidFill>
                <a:latin typeface="Courier New"/>
                <a:ea typeface="Courier New"/>
                <a:cs typeface="Courier New"/>
                <a:sym typeface="Courier New"/>
              </a:rPr>
              <a:t>createCollection</a:t>
            </a:r>
            <a:r>
              <a:rPr b="0" i="0" lang="pt-BR" sz="1300" u="none" cap="none" strike="noStrike">
                <a:solidFill>
                  <a:srgbClr val="000000"/>
                </a:solidFill>
                <a:latin typeface="Courier New"/>
                <a:ea typeface="Courier New"/>
                <a:cs typeface="Courier New"/>
                <a:sym typeface="Courier New"/>
              </a:rPr>
              <a:t>(</a:t>
            </a:r>
            <a:r>
              <a:rPr b="1" i="0" lang="pt-BR" sz="1300" u="none" cap="none" strike="noStrike">
                <a:solidFill>
                  <a:srgbClr val="000000"/>
                </a:solidFill>
                <a:latin typeface="Courier New"/>
                <a:ea typeface="Courier New"/>
                <a:cs typeface="Courier New"/>
                <a:sym typeface="Courier New"/>
              </a:rPr>
              <a:t>“coleção”</a:t>
            </a:r>
            <a:r>
              <a:rPr b="0" i="0" lang="pt-BR" sz="1300" u="none" cap="none" strike="noStrike">
                <a:solidFill>
                  <a:srgbClr val="000000"/>
                </a:solidFill>
                <a:latin typeface="Courier New"/>
                <a:ea typeface="Courier New"/>
                <a:cs typeface="Courier New"/>
                <a:sym typeface="Courier New"/>
              </a:rPr>
              <a:t>); //cria uma nova coleção </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db.</a:t>
            </a:r>
            <a:r>
              <a:rPr b="1" i="0" lang="pt-BR" sz="1300" u="none" cap="none" strike="noStrike">
                <a:solidFill>
                  <a:srgbClr val="000000"/>
                </a:solidFill>
                <a:latin typeface="Courier New"/>
                <a:ea typeface="Courier New"/>
                <a:cs typeface="Courier New"/>
                <a:sym typeface="Courier New"/>
              </a:rPr>
              <a:t>nomedacollection</a:t>
            </a:r>
            <a:r>
              <a:rPr b="0" i="0" lang="pt-BR" sz="1300" u="none" cap="none" strike="noStrike">
                <a:solidFill>
                  <a:srgbClr val="000000"/>
                </a:solidFill>
                <a:latin typeface="Courier New"/>
                <a:ea typeface="Courier New"/>
                <a:cs typeface="Courier New"/>
                <a:sym typeface="Courier New"/>
              </a:rPr>
              <a:t>.</a:t>
            </a:r>
            <a:r>
              <a:rPr b="1" i="0" lang="pt-BR" sz="1300" u="none" cap="none" strike="noStrike">
                <a:solidFill>
                  <a:srgbClr val="A64D79"/>
                </a:solidFill>
                <a:latin typeface="Courier New"/>
                <a:ea typeface="Courier New"/>
                <a:cs typeface="Courier New"/>
                <a:sym typeface="Courier New"/>
              </a:rPr>
              <a:t>drop</a:t>
            </a:r>
            <a:r>
              <a:rPr b="0" i="0" lang="pt-BR" sz="1300" u="none" cap="none" strike="noStrike">
                <a:solidFill>
                  <a:srgbClr val="000000"/>
                </a:solidFill>
                <a:latin typeface="Courier New"/>
                <a:ea typeface="Courier New"/>
                <a:cs typeface="Courier New"/>
                <a:sym typeface="Courier New"/>
              </a:rPr>
              <a:t>() //deleta uma coleção</a:t>
            </a:r>
            <a:endParaRPr b="0" i="0" sz="1300" u="none" cap="none" strike="noStrike">
              <a:solidFill>
                <a:srgbClr val="000000"/>
              </a:solidFill>
              <a:latin typeface="Courier New"/>
              <a:ea typeface="Courier New"/>
              <a:cs typeface="Courier New"/>
              <a:sym typeface="Courier New"/>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pic>
        <p:nvPicPr>
          <p:cNvPr id="1324" name="Google Shape;1324;g11d50df9cf4_0_11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1325" name="Google Shape;1325;g11d50df9cf4_0_113"/>
          <p:cNvPicPr preferRelativeResize="0"/>
          <p:nvPr/>
        </p:nvPicPr>
        <p:blipFill rotWithShape="1">
          <a:blip r:embed="rId4">
            <a:alphaModFix amt="47000"/>
          </a:blip>
          <a:srcRect b="0" l="0" r="0" t="0"/>
          <a:stretch/>
        </p:blipFill>
        <p:spPr>
          <a:xfrm>
            <a:off x="-1" y="0"/>
            <a:ext cx="9144000" cy="5143500"/>
          </a:xfrm>
          <a:prstGeom prst="rect">
            <a:avLst/>
          </a:prstGeom>
          <a:noFill/>
          <a:ln>
            <a:noFill/>
          </a:ln>
        </p:spPr>
      </p:pic>
      <p:pic>
        <p:nvPicPr>
          <p:cNvPr id="1326" name="Google Shape;1326;g11d50df9cf4_0_113"/>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1327" name="Google Shape;1327;g11d50df9cf4_0_113"/>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1328" name="Google Shape;1328;g11d50df9cf4_0_113"/>
          <p:cNvPicPr preferRelativeResize="0"/>
          <p:nvPr/>
        </p:nvPicPr>
        <p:blipFill rotWithShape="1">
          <a:blip r:embed="rId7">
            <a:alphaModFix/>
          </a:blip>
          <a:srcRect b="0" l="0" r="0" t="0"/>
          <a:stretch/>
        </p:blipFill>
        <p:spPr>
          <a:xfrm>
            <a:off x="7958950" y="165700"/>
            <a:ext cx="979600" cy="530300"/>
          </a:xfrm>
          <a:prstGeom prst="rect">
            <a:avLst/>
          </a:prstGeom>
          <a:noFill/>
          <a:ln>
            <a:noFill/>
          </a:ln>
        </p:spPr>
      </p:pic>
      <p:sp>
        <p:nvSpPr>
          <p:cNvPr id="1329" name="Google Shape;1329;g11d50df9cf4_0_113"/>
          <p:cNvSpPr txBox="1"/>
          <p:nvPr/>
        </p:nvSpPr>
        <p:spPr>
          <a:xfrm>
            <a:off x="607500" y="1617125"/>
            <a:ext cx="7929000" cy="1262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500"/>
              <a:buFont typeface="Arial"/>
              <a:buNone/>
            </a:pPr>
            <a:r>
              <a:rPr b="1" i="0" lang="pt-BR" sz="3500" u="none" cap="none" strike="noStrike">
                <a:solidFill>
                  <a:srgbClr val="FFFFFF"/>
                </a:solidFill>
                <a:latin typeface="Montserrat"/>
                <a:ea typeface="Montserrat"/>
                <a:cs typeface="Montserrat"/>
                <a:sym typeface="Montserrat"/>
              </a:rPr>
              <a:t>13. Operações CRUD do MongoDB</a:t>
            </a:r>
            <a:endParaRPr b="1" i="0" sz="3500"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pic>
        <p:nvPicPr>
          <p:cNvPr id="1334" name="Google Shape;1334;g11d50df9cf4_0_100"/>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1335" name="Google Shape;1335;g11d50df9cf4_0_100"/>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1336" name="Google Shape;1336;g11d50df9cf4_0_100"/>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1337" name="Google Shape;1337;g11d50df9cf4_0_100"/>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1338" name="Google Shape;1338;g11d50df9cf4_0_100"/>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1339" name="Google Shape;1339;g11d50df9cf4_0_100"/>
          <p:cNvSpPr txBox="1"/>
          <p:nvPr>
            <p:ph idx="1" type="body"/>
          </p:nvPr>
        </p:nvSpPr>
        <p:spPr>
          <a:xfrm>
            <a:off x="753000" y="86975"/>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13. Operações CRUD do MongoDB</a:t>
            </a:r>
            <a:endParaRPr b="1" sz="3300">
              <a:solidFill>
                <a:srgbClr val="0086FF"/>
              </a:solidFill>
            </a:endParaRPr>
          </a:p>
        </p:txBody>
      </p:sp>
      <p:sp>
        <p:nvSpPr>
          <p:cNvPr id="1340" name="Google Shape;1340;g11d50df9cf4_0_100"/>
          <p:cNvSpPr txBox="1"/>
          <p:nvPr/>
        </p:nvSpPr>
        <p:spPr>
          <a:xfrm>
            <a:off x="525425" y="701975"/>
            <a:ext cx="6864900" cy="4186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13.1 CRUD</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As operações CRUD criam , leem , atualizam e excluem </a:t>
            </a:r>
            <a:r>
              <a:rPr b="1" i="0" lang="pt-BR" sz="1300" u="none" cap="none" strike="noStrike">
                <a:solidFill>
                  <a:srgbClr val="000000"/>
                </a:solidFill>
                <a:latin typeface="Montserrat"/>
                <a:ea typeface="Montserrat"/>
                <a:cs typeface="Montserrat"/>
                <a:sym typeface="Montserrat"/>
              </a:rPr>
              <a:t>documentos</a:t>
            </a:r>
            <a:r>
              <a:rPr b="0" i="0" lang="pt-BR" sz="1300" u="none" cap="none" strike="noStrike">
                <a:solidFill>
                  <a:srgbClr val="000000"/>
                </a:solidFill>
                <a:latin typeface="Montserrat"/>
                <a:ea typeface="Montserrat"/>
                <a:cs typeface="Montserrat"/>
                <a:sym typeface="Montserrat"/>
              </a:rPr>
              <a:t>. No MongoDB não usamos querys igual ao SQL, usamos métodos das classes do banco ou coleções.</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13.2 Operações de criação</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As operações de criação ou inserção adicionam novos documentos a uma coleção . Se a coleção não existir no momento, as operações de inserção criarão a coleção.</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O MongoDB fornece os seguintes métodos para inserir documentos em uma coleção:</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db.</a:t>
            </a:r>
            <a:r>
              <a:rPr b="1" i="0" lang="pt-BR" sz="1300" u="none" cap="none" strike="noStrike">
                <a:solidFill>
                  <a:srgbClr val="000000"/>
                </a:solidFill>
                <a:latin typeface="Montserrat"/>
                <a:ea typeface="Montserrat"/>
                <a:cs typeface="Montserrat"/>
                <a:sym typeface="Montserrat"/>
              </a:rPr>
              <a:t>collection</a:t>
            </a:r>
            <a:r>
              <a:rPr b="0" i="0" lang="pt-BR" sz="1300" u="none" cap="none" strike="noStrike">
                <a:solidFill>
                  <a:srgbClr val="000000"/>
                </a:solidFill>
                <a:latin typeface="Montserrat"/>
                <a:ea typeface="Montserrat"/>
                <a:cs typeface="Montserrat"/>
                <a:sym typeface="Montserrat"/>
              </a:rPr>
              <a:t>.</a:t>
            </a:r>
            <a:r>
              <a:rPr b="1" i="0" lang="pt-BR" sz="1300" u="none" cap="none" strike="noStrike">
                <a:solidFill>
                  <a:srgbClr val="A64D79"/>
                </a:solidFill>
                <a:latin typeface="Montserrat"/>
                <a:ea typeface="Montserrat"/>
                <a:cs typeface="Montserrat"/>
                <a:sym typeface="Montserrat"/>
              </a:rPr>
              <a:t>insertOne</a:t>
            </a:r>
            <a:r>
              <a:rPr b="0" i="0" lang="pt-BR" sz="1300" u="none" cap="none" strike="noStrike">
                <a:solidFill>
                  <a:srgbClr val="000000"/>
                </a:solidFill>
                <a:latin typeface="Montserrat"/>
                <a:ea typeface="Montserrat"/>
                <a:cs typeface="Montserrat"/>
                <a:sym typeface="Montserrat"/>
              </a:rPr>
              <a:t>({nome: “Luiza”, idade: 30, estudante: false})</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db.</a:t>
            </a:r>
            <a:r>
              <a:rPr b="1" i="0" lang="pt-BR" sz="1300" u="none" cap="none" strike="noStrike">
                <a:solidFill>
                  <a:srgbClr val="000000"/>
                </a:solidFill>
                <a:latin typeface="Montserrat"/>
                <a:ea typeface="Montserrat"/>
                <a:cs typeface="Montserrat"/>
                <a:sym typeface="Montserrat"/>
              </a:rPr>
              <a:t>collection</a:t>
            </a:r>
            <a:r>
              <a:rPr b="0" i="0" lang="pt-BR" sz="1300" u="none" cap="none" strike="noStrike">
                <a:solidFill>
                  <a:srgbClr val="000000"/>
                </a:solidFill>
                <a:latin typeface="Montserrat"/>
                <a:ea typeface="Montserrat"/>
                <a:cs typeface="Montserrat"/>
                <a:sym typeface="Montserrat"/>
              </a:rPr>
              <a:t>.</a:t>
            </a:r>
            <a:r>
              <a:rPr b="1" i="0" lang="pt-BR" sz="1300" u="none" cap="none" strike="noStrike">
                <a:solidFill>
                  <a:srgbClr val="A64D79"/>
                </a:solidFill>
                <a:latin typeface="Montserrat"/>
                <a:ea typeface="Montserrat"/>
                <a:cs typeface="Montserrat"/>
                <a:sym typeface="Montserrat"/>
              </a:rPr>
              <a:t>insertMany</a:t>
            </a:r>
            <a:r>
              <a:rPr b="0" i="0" lang="pt-BR" sz="1300" u="none" cap="none" strike="noStrike">
                <a:solidFill>
                  <a:srgbClr val="000000"/>
                </a:solidFill>
                <a:latin typeface="Montserrat"/>
                <a:ea typeface="Montserrat"/>
                <a:cs typeface="Montserrat"/>
                <a:sym typeface="Montserrat"/>
              </a:rPr>
              <a:t>([</a:t>
            </a:r>
            <a:endParaRPr b="0" i="0" sz="1300" u="none" cap="none" strike="noStrike">
              <a:solidFill>
                <a:srgbClr val="000000"/>
              </a:solidFill>
              <a:latin typeface="Montserrat"/>
              <a:ea typeface="Montserrat"/>
              <a:cs typeface="Montserrat"/>
              <a:sym typeface="Montserrat"/>
            </a:endParaRPr>
          </a:p>
          <a:p>
            <a:pPr indent="45720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a:t>
            </a:r>
            <a:endParaRPr b="0" i="0" sz="1300" u="none" cap="none" strike="noStrike">
              <a:solidFill>
                <a:srgbClr val="000000"/>
              </a:solidFill>
              <a:latin typeface="Montserrat"/>
              <a:ea typeface="Montserrat"/>
              <a:cs typeface="Montserrat"/>
              <a:sym typeface="Montserrat"/>
            </a:endParaRPr>
          </a:p>
          <a:p>
            <a:pPr indent="45720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pic>
        <p:nvPicPr>
          <p:cNvPr id="1345" name="Google Shape;1345;g11d50df9cf4_0_124"/>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1346" name="Google Shape;1346;g11d50df9cf4_0_124"/>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1347" name="Google Shape;1347;g11d50df9cf4_0_124"/>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1348" name="Google Shape;1348;g11d50df9cf4_0_124"/>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1349" name="Google Shape;1349;g11d50df9cf4_0_124"/>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1350" name="Google Shape;1350;g11d50df9cf4_0_124"/>
          <p:cNvSpPr txBox="1"/>
          <p:nvPr>
            <p:ph idx="1" type="body"/>
          </p:nvPr>
        </p:nvSpPr>
        <p:spPr>
          <a:xfrm>
            <a:off x="753000" y="86975"/>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13. Operações CRUD do MongoDB</a:t>
            </a:r>
            <a:endParaRPr b="1" sz="3300">
              <a:solidFill>
                <a:srgbClr val="0086FF"/>
              </a:solidFill>
            </a:endParaRPr>
          </a:p>
        </p:txBody>
      </p:sp>
      <p:sp>
        <p:nvSpPr>
          <p:cNvPr id="1351" name="Google Shape;1351;g11d50df9cf4_0_124"/>
          <p:cNvSpPr txBox="1"/>
          <p:nvPr/>
        </p:nvSpPr>
        <p:spPr>
          <a:xfrm>
            <a:off x="525425" y="701975"/>
            <a:ext cx="6864900" cy="1185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chemeClr val="dk1"/>
                </a:solidFill>
                <a:latin typeface="Montserrat"/>
                <a:ea typeface="Montserrat"/>
                <a:cs typeface="Montserrat"/>
                <a:sym typeface="Montserrat"/>
              </a:rPr>
              <a:t>13.2 Operações de criação</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p:txBody>
      </p:sp>
      <p:pic>
        <p:nvPicPr>
          <p:cNvPr id="1352" name="Google Shape;1352;g11d50df9cf4_0_124"/>
          <p:cNvPicPr preferRelativeResize="0"/>
          <p:nvPr/>
        </p:nvPicPr>
        <p:blipFill rotWithShape="1">
          <a:blip r:embed="rId8">
            <a:alphaModFix/>
          </a:blip>
          <a:srcRect b="0" l="0" r="0" t="0"/>
          <a:stretch/>
        </p:blipFill>
        <p:spPr>
          <a:xfrm>
            <a:off x="588925" y="1547813"/>
            <a:ext cx="6096000" cy="204787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pic>
        <p:nvPicPr>
          <p:cNvPr id="1357" name="Google Shape;1357;g11d50df9cf4_0_135"/>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1358" name="Google Shape;1358;g11d50df9cf4_0_135"/>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1359" name="Google Shape;1359;g11d50df9cf4_0_135"/>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1360" name="Google Shape;1360;g11d50df9cf4_0_135"/>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1361" name="Google Shape;1361;g11d50df9cf4_0_135"/>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1362" name="Google Shape;1362;g11d50df9cf4_0_135"/>
          <p:cNvSpPr txBox="1"/>
          <p:nvPr>
            <p:ph idx="1" type="body"/>
          </p:nvPr>
        </p:nvSpPr>
        <p:spPr>
          <a:xfrm>
            <a:off x="753000" y="86975"/>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13. Operações CRUD do MongoDB</a:t>
            </a:r>
            <a:endParaRPr b="1" sz="3300">
              <a:solidFill>
                <a:srgbClr val="0086FF"/>
              </a:solidFill>
            </a:endParaRPr>
          </a:p>
        </p:txBody>
      </p:sp>
      <p:sp>
        <p:nvSpPr>
          <p:cNvPr id="1363" name="Google Shape;1363;g11d50df9cf4_0_135"/>
          <p:cNvSpPr txBox="1"/>
          <p:nvPr/>
        </p:nvSpPr>
        <p:spPr>
          <a:xfrm>
            <a:off x="525425" y="701975"/>
            <a:ext cx="6864900" cy="2986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13.3 Operações de leitura</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As operações de leitura </a:t>
            </a:r>
            <a:r>
              <a:rPr b="1" i="0" lang="pt-BR" sz="1300" u="none" cap="none" strike="noStrike">
                <a:solidFill>
                  <a:srgbClr val="000000"/>
                </a:solidFill>
                <a:latin typeface="Montserrat"/>
                <a:ea typeface="Montserrat"/>
                <a:cs typeface="Montserrat"/>
                <a:sym typeface="Montserrat"/>
              </a:rPr>
              <a:t>recuperam</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documentos</a:t>
            </a:r>
            <a:r>
              <a:rPr b="0" i="0" lang="pt-BR" sz="1300" u="none" cap="none" strike="noStrike">
                <a:solidFill>
                  <a:srgbClr val="000000"/>
                </a:solidFill>
                <a:latin typeface="Montserrat"/>
                <a:ea typeface="Montserrat"/>
                <a:cs typeface="Montserrat"/>
                <a:sym typeface="Montserrat"/>
              </a:rPr>
              <a:t> de uma </a:t>
            </a:r>
            <a:r>
              <a:rPr b="1" i="0" lang="pt-BR" sz="1300" u="none" cap="none" strike="noStrike">
                <a:solidFill>
                  <a:srgbClr val="000000"/>
                </a:solidFill>
                <a:latin typeface="Montserrat"/>
                <a:ea typeface="Montserrat"/>
                <a:cs typeface="Montserrat"/>
                <a:sym typeface="Montserrat"/>
              </a:rPr>
              <a:t>coleção</a:t>
            </a:r>
            <a:r>
              <a:rPr b="0" i="0" lang="pt-BR" sz="1300" u="none" cap="none" strike="noStrike">
                <a:solidFill>
                  <a:srgbClr val="000000"/>
                </a:solidFill>
                <a:latin typeface="Montserrat"/>
                <a:ea typeface="Montserrat"/>
                <a:cs typeface="Montserrat"/>
                <a:sym typeface="Montserrat"/>
              </a:rPr>
              <a:t> ; ou seja, consultar uma coleção de documentos. O MongoDB fornece os seguintes métodos para ler documentos de uma coleção:</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db.</a:t>
            </a:r>
            <a:r>
              <a:rPr b="1" i="0" lang="pt-BR" sz="1300" u="none" cap="none" strike="noStrike">
                <a:solidFill>
                  <a:srgbClr val="000000"/>
                </a:solidFill>
                <a:latin typeface="Montserrat"/>
                <a:ea typeface="Montserrat"/>
                <a:cs typeface="Montserrat"/>
                <a:sym typeface="Montserrat"/>
              </a:rPr>
              <a:t>collection</a:t>
            </a:r>
            <a:r>
              <a:rPr b="0" i="0" lang="pt-BR" sz="1300" u="none" cap="none" strike="noStrike">
                <a:solidFill>
                  <a:srgbClr val="000000"/>
                </a:solidFill>
                <a:latin typeface="Montserrat"/>
                <a:ea typeface="Montserrat"/>
                <a:cs typeface="Montserrat"/>
                <a:sym typeface="Montserrat"/>
              </a:rPr>
              <a:t>.</a:t>
            </a:r>
            <a:r>
              <a:rPr b="1" i="0" lang="pt-BR" sz="1300" u="none" cap="none" strike="noStrike">
                <a:solidFill>
                  <a:srgbClr val="A64D79"/>
                </a:solidFill>
                <a:latin typeface="Montserrat"/>
                <a:ea typeface="Montserrat"/>
                <a:cs typeface="Montserrat"/>
                <a:sym typeface="Montserrat"/>
              </a:rPr>
              <a:t>find</a:t>
            </a:r>
            <a:r>
              <a:rPr b="0" i="0" lang="pt-BR" sz="1300" u="none" cap="none" strike="noStrike">
                <a:solidFill>
                  <a:srgbClr val="000000"/>
                </a:solidFill>
                <a:latin typeface="Montserrat"/>
                <a:ea typeface="Montserrat"/>
                <a:cs typeface="Montserrat"/>
                <a:sym typeface="Montserrat"/>
              </a:rPr>
              <a:t>()</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&gt;&gt; db.clients.</a:t>
            </a:r>
            <a:r>
              <a:rPr b="1" i="0" lang="pt-BR" sz="1300" u="none" cap="none" strike="noStrike">
                <a:solidFill>
                  <a:srgbClr val="A64D79"/>
                </a:solidFill>
                <a:latin typeface="Courier New"/>
                <a:ea typeface="Courier New"/>
                <a:cs typeface="Courier New"/>
                <a:sym typeface="Courier New"/>
              </a:rPr>
              <a:t>find</a:t>
            </a:r>
            <a:r>
              <a:rPr b="0" i="0" lang="pt-BR" sz="1300" u="none" cap="none" strike="noStrike">
                <a:solidFill>
                  <a:srgbClr val="000000"/>
                </a:solidFill>
                <a:latin typeface="Courier New"/>
                <a:ea typeface="Courier New"/>
                <a:cs typeface="Courier New"/>
                <a:sym typeface="Courier New"/>
              </a:rPr>
              <a:t>()</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pt-BR" sz="1300" u="none" cap="none" strike="noStrike">
                <a:solidFill>
                  <a:srgbClr val="000000"/>
                </a:solidFill>
                <a:latin typeface="Courier New"/>
                <a:ea typeface="Courier New"/>
                <a:cs typeface="Courier New"/>
                <a:sym typeface="Courier New"/>
              </a:rPr>
              <a:t>{ '_id': 3, 'name': 'Luiza', 'email': 'luiza@gmail.com'}</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7" name="Shape 1367"/>
        <p:cNvGrpSpPr/>
        <p:nvPr/>
      </p:nvGrpSpPr>
      <p:grpSpPr>
        <a:xfrm>
          <a:off x="0" y="0"/>
          <a:ext cx="0" cy="0"/>
          <a:chOff x="0" y="0"/>
          <a:chExt cx="0" cy="0"/>
        </a:xfrm>
      </p:grpSpPr>
      <p:pic>
        <p:nvPicPr>
          <p:cNvPr id="1368" name="Google Shape;1368;g11e42c64dc5_0_16"/>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1369" name="Google Shape;1369;g11e42c64dc5_0_16"/>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1370" name="Google Shape;1370;g11e42c64dc5_0_16"/>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1371" name="Google Shape;1371;g11e42c64dc5_0_16"/>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1372" name="Google Shape;1372;g11e42c64dc5_0_16"/>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1373" name="Google Shape;1373;g11e42c64dc5_0_16"/>
          <p:cNvSpPr txBox="1"/>
          <p:nvPr>
            <p:ph idx="1" type="body"/>
          </p:nvPr>
        </p:nvSpPr>
        <p:spPr>
          <a:xfrm>
            <a:off x="753000" y="86975"/>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13. Operações CRUD do MongoDB</a:t>
            </a:r>
            <a:endParaRPr b="1" sz="3300">
              <a:solidFill>
                <a:srgbClr val="0086FF"/>
              </a:solidFill>
            </a:endParaRPr>
          </a:p>
        </p:txBody>
      </p:sp>
      <p:sp>
        <p:nvSpPr>
          <p:cNvPr id="1374" name="Google Shape;1374;g11e42c64dc5_0_16"/>
          <p:cNvSpPr txBox="1"/>
          <p:nvPr/>
        </p:nvSpPr>
        <p:spPr>
          <a:xfrm>
            <a:off x="525425" y="701975"/>
            <a:ext cx="6864900" cy="398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13.3 Operações de leitura</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Para indentá-lo facilitando uma melhor leitura podemos usar o método pretty.</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&gt;&gt; db.</a:t>
            </a:r>
            <a:r>
              <a:rPr b="1" i="0" lang="pt-BR" sz="1300" u="none" cap="none" strike="noStrike">
                <a:solidFill>
                  <a:srgbClr val="000000"/>
                </a:solidFill>
                <a:latin typeface="Courier New"/>
                <a:ea typeface="Courier New"/>
                <a:cs typeface="Courier New"/>
                <a:sym typeface="Courier New"/>
              </a:rPr>
              <a:t>clients</a:t>
            </a:r>
            <a:r>
              <a:rPr b="0" i="0" lang="pt-BR" sz="1300" u="none" cap="none" strike="noStrike">
                <a:solidFill>
                  <a:srgbClr val="000000"/>
                </a:solidFill>
                <a:latin typeface="Courier New"/>
                <a:ea typeface="Courier New"/>
                <a:cs typeface="Courier New"/>
                <a:sym typeface="Courier New"/>
              </a:rPr>
              <a:t>.</a:t>
            </a:r>
            <a:r>
              <a:rPr b="1" i="0" lang="pt-BR" sz="1300" u="none" cap="none" strike="noStrike">
                <a:solidFill>
                  <a:srgbClr val="A64D79"/>
                </a:solidFill>
                <a:latin typeface="Courier New"/>
                <a:ea typeface="Courier New"/>
                <a:cs typeface="Courier New"/>
                <a:sym typeface="Courier New"/>
              </a:rPr>
              <a:t>find</a:t>
            </a:r>
            <a:r>
              <a:rPr b="0" i="0" lang="pt-BR" sz="1300" u="none" cap="none" strike="noStrike">
                <a:solidFill>
                  <a:srgbClr val="000000"/>
                </a:solidFill>
                <a:latin typeface="Courier New"/>
                <a:ea typeface="Courier New"/>
                <a:cs typeface="Courier New"/>
                <a:sym typeface="Courier New"/>
              </a:rPr>
              <a:t>().</a:t>
            </a:r>
            <a:r>
              <a:rPr b="1" i="0" lang="pt-BR" sz="1300" u="none" cap="none" strike="noStrike">
                <a:solidFill>
                  <a:srgbClr val="A64D79"/>
                </a:solidFill>
                <a:latin typeface="Courier New"/>
                <a:ea typeface="Courier New"/>
                <a:cs typeface="Courier New"/>
                <a:sym typeface="Courier New"/>
              </a:rPr>
              <a:t>pretty</a:t>
            </a:r>
            <a:r>
              <a:rPr b="0" i="0" lang="pt-BR" sz="1300" u="none" cap="none" strike="noStrike">
                <a:solidFill>
                  <a:srgbClr val="000000"/>
                </a:solidFill>
                <a:latin typeface="Courier New"/>
                <a:ea typeface="Courier New"/>
                <a:cs typeface="Courier New"/>
                <a:sym typeface="Courier New"/>
              </a:rPr>
              <a:t>()</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 </a:t>
            </a:r>
            <a:endParaRPr b="0" i="0" sz="1300" u="none" cap="none" strike="noStrike">
              <a:solidFill>
                <a:srgbClr val="000000"/>
              </a:solidFill>
              <a:latin typeface="Courier New"/>
              <a:ea typeface="Courier New"/>
              <a:cs typeface="Courier New"/>
              <a:sym typeface="Courier New"/>
            </a:endParaRPr>
          </a:p>
          <a:p>
            <a:pPr indent="0" lvl="0" marL="45720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'_id': 3, </a:t>
            </a:r>
            <a:endParaRPr b="0" i="0" sz="1300" u="none" cap="none" strike="noStrike">
              <a:solidFill>
                <a:srgbClr val="000000"/>
              </a:solidFill>
              <a:latin typeface="Courier New"/>
              <a:ea typeface="Courier New"/>
              <a:cs typeface="Courier New"/>
              <a:sym typeface="Courier New"/>
            </a:endParaRPr>
          </a:p>
          <a:p>
            <a:pPr indent="0" lvl="0" marL="45720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'name': 'Luiza', </a:t>
            </a:r>
            <a:endParaRPr b="0" i="0" sz="1300" u="none" cap="none" strike="noStrike">
              <a:solidFill>
                <a:srgbClr val="000000"/>
              </a:solidFill>
              <a:latin typeface="Courier New"/>
              <a:ea typeface="Courier New"/>
              <a:cs typeface="Courier New"/>
              <a:sym typeface="Courier New"/>
            </a:endParaRPr>
          </a:p>
          <a:p>
            <a:pPr indent="0" lvl="0" marL="45720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'email': 'luiza@gmail.com'</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O campo </a:t>
            </a:r>
            <a:r>
              <a:rPr b="1" i="0" lang="pt-BR" sz="1300" u="none" cap="none" strike="noStrike">
                <a:solidFill>
                  <a:srgbClr val="000000"/>
                </a:solidFill>
                <a:latin typeface="Montserrat"/>
                <a:ea typeface="Montserrat"/>
                <a:cs typeface="Montserrat"/>
                <a:sym typeface="Montserrat"/>
              </a:rPr>
              <a:t>_id</a:t>
            </a:r>
            <a:r>
              <a:rPr b="0" i="0" lang="pt-BR" sz="1300" u="none" cap="none" strike="noStrike">
                <a:solidFill>
                  <a:srgbClr val="000000"/>
                </a:solidFill>
                <a:latin typeface="Montserrat"/>
                <a:ea typeface="Montserrat"/>
                <a:cs typeface="Montserrat"/>
                <a:sym typeface="Montserrat"/>
              </a:rPr>
              <a:t>, esse é o </a:t>
            </a:r>
            <a:r>
              <a:rPr b="1" i="0" lang="pt-BR" sz="1300" u="none" cap="none" strike="noStrike">
                <a:solidFill>
                  <a:srgbClr val="000000"/>
                </a:solidFill>
                <a:latin typeface="Montserrat"/>
                <a:ea typeface="Montserrat"/>
                <a:cs typeface="Montserrat"/>
                <a:sym typeface="Montserrat"/>
              </a:rPr>
              <a:t>identificador</a:t>
            </a:r>
            <a:r>
              <a:rPr b="0" i="0" lang="pt-BR" sz="1300" u="none" cap="none" strike="noStrike">
                <a:solidFill>
                  <a:srgbClr val="000000"/>
                </a:solidFill>
                <a:latin typeface="Montserrat"/>
                <a:ea typeface="Montserrat"/>
                <a:cs typeface="Montserrat"/>
                <a:sym typeface="Montserrat"/>
              </a:rPr>
              <a:t> de nosso </a:t>
            </a:r>
            <a:r>
              <a:rPr b="1" i="0" lang="pt-BR" sz="1300" u="none" cap="none" strike="noStrike">
                <a:solidFill>
                  <a:srgbClr val="000000"/>
                </a:solidFill>
                <a:latin typeface="Montserrat"/>
                <a:ea typeface="Montserrat"/>
                <a:cs typeface="Montserrat"/>
                <a:sym typeface="Montserrat"/>
              </a:rPr>
              <a:t>documento</a:t>
            </a:r>
            <a:r>
              <a:rPr b="0" i="0" lang="pt-BR" sz="1300" u="none" cap="none" strike="noStrike">
                <a:solidFill>
                  <a:srgbClr val="000000"/>
                </a:solidFill>
                <a:latin typeface="Montserrat"/>
                <a:ea typeface="Montserrat"/>
                <a:cs typeface="Montserrat"/>
                <a:sym typeface="Montserrat"/>
              </a:rPr>
              <a:t>, quando não o passamos por parâmetro no find, o próprio Mongo o cria.</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O método </a:t>
            </a:r>
            <a:r>
              <a:rPr b="1" i="0" lang="pt-BR" sz="1300" u="none" cap="none" strike="noStrike">
                <a:solidFill>
                  <a:srgbClr val="A64D79"/>
                </a:solidFill>
                <a:latin typeface="Montserrat"/>
                <a:ea typeface="Montserrat"/>
                <a:cs typeface="Montserrat"/>
                <a:sym typeface="Montserrat"/>
              </a:rPr>
              <a:t>findOne</a:t>
            </a:r>
            <a:r>
              <a:rPr b="0" i="0" lang="pt-BR" sz="1300" u="none" cap="none" strike="noStrike">
                <a:solidFill>
                  <a:srgbClr val="000000"/>
                </a:solidFill>
                <a:latin typeface="Montserrat"/>
                <a:ea typeface="Montserrat"/>
                <a:cs typeface="Montserrat"/>
                <a:sym typeface="Montserrat"/>
              </a:rPr>
              <a:t> que retorna somente 1 documento, aquele com a característica mais próxima a busca referenciada. Sua sintaxe é a mesma do método find.</a:t>
            </a:r>
            <a:endParaRPr b="0" i="0" sz="13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8" name="Shape 1378"/>
        <p:cNvGrpSpPr/>
        <p:nvPr/>
      </p:nvGrpSpPr>
      <p:grpSpPr>
        <a:xfrm>
          <a:off x="0" y="0"/>
          <a:ext cx="0" cy="0"/>
          <a:chOff x="0" y="0"/>
          <a:chExt cx="0" cy="0"/>
        </a:xfrm>
      </p:grpSpPr>
      <p:pic>
        <p:nvPicPr>
          <p:cNvPr id="1379" name="Google Shape;1379;g11e42c64dc5_0_28"/>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1380" name="Google Shape;1380;g11e42c64dc5_0_28"/>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1381" name="Google Shape;1381;g11e42c64dc5_0_28"/>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1382" name="Google Shape;1382;g11e42c64dc5_0_28"/>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1383" name="Google Shape;1383;g11e42c64dc5_0_28"/>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1384" name="Google Shape;1384;g11e42c64dc5_0_28"/>
          <p:cNvSpPr txBox="1"/>
          <p:nvPr>
            <p:ph idx="1" type="body"/>
          </p:nvPr>
        </p:nvSpPr>
        <p:spPr>
          <a:xfrm>
            <a:off x="753000" y="86975"/>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13. Operações CRUD do MongoDB</a:t>
            </a:r>
            <a:endParaRPr b="1" sz="3300">
              <a:solidFill>
                <a:srgbClr val="0086FF"/>
              </a:solidFill>
            </a:endParaRPr>
          </a:p>
        </p:txBody>
      </p:sp>
      <p:sp>
        <p:nvSpPr>
          <p:cNvPr id="1385" name="Google Shape;1385;g11e42c64dc5_0_28"/>
          <p:cNvSpPr txBox="1"/>
          <p:nvPr/>
        </p:nvSpPr>
        <p:spPr>
          <a:xfrm>
            <a:off x="525425" y="701975"/>
            <a:ext cx="6864900" cy="4186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13.3 Operações de leitura</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Projection</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O projection é um objeto que passamos como parâmetro do find, com o intuito de obter somente do document os campos que precisamos, isso é muito útil quando temos documentos com inúmeros campos e precisamos tratar somente alguns dados, isso é ótimo para a performance.</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db.usuarios.</a:t>
            </a:r>
            <a:r>
              <a:rPr b="1" i="0" lang="pt-BR" sz="1300" u="none" cap="none" strike="noStrike">
                <a:solidFill>
                  <a:srgbClr val="A64D79"/>
                </a:solidFill>
                <a:latin typeface="Montserrat"/>
                <a:ea typeface="Montserrat"/>
                <a:cs typeface="Montserrat"/>
                <a:sym typeface="Montserrat"/>
              </a:rPr>
              <a:t>find</a:t>
            </a:r>
            <a:r>
              <a:rPr b="0" i="0" lang="pt-BR" sz="1300" u="none" cap="none" strike="noStrike">
                <a:solidFill>
                  <a:srgbClr val="000000"/>
                </a:solidFill>
                <a:latin typeface="Montserrat"/>
                <a:ea typeface="Montserrat"/>
                <a:cs typeface="Montserrat"/>
                <a:sym typeface="Montserrat"/>
              </a:rPr>
              <a:t>(</a:t>
            </a:r>
            <a:endParaRPr b="0" i="0" sz="1300" u="none" cap="none" strike="noStrike">
              <a:solidFill>
                <a:srgbClr val="000000"/>
              </a:solidFill>
              <a:latin typeface="Montserrat"/>
              <a:ea typeface="Montserrat"/>
              <a:cs typeface="Montserrat"/>
              <a:sym typeface="Montserrat"/>
            </a:endParaRPr>
          </a:p>
          <a:p>
            <a:pPr indent="45720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{_id:3}, </a:t>
            </a:r>
            <a:endParaRPr b="0" i="0" sz="1300" u="none" cap="none" strike="noStrike">
              <a:solidFill>
                <a:srgbClr val="000000"/>
              </a:solidFill>
              <a:latin typeface="Montserrat"/>
              <a:ea typeface="Montserrat"/>
              <a:cs typeface="Montserrat"/>
              <a:sym typeface="Montserrat"/>
            </a:endParaRPr>
          </a:p>
          <a:p>
            <a:pPr indent="45720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 _id:0, usuario:1, senha:1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O projection retorna somente os campos em que setamos como 1 ou true, não é preciso colocar todos os campos do document no objeto como true ou false, se você não irá precisar do campo _id então você deve setá-lo como 0 ou false, pois por padrão ele é tido como true, é importante a remoção do campo _id quando não for usá-lo até mesmo por uma questão de segurança.</a:t>
            </a:r>
            <a:endParaRPr b="0" i="0" sz="13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pic>
        <p:nvPicPr>
          <p:cNvPr id="1390" name="Google Shape;1390;g11e42c64dc5_0_38"/>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1391" name="Google Shape;1391;g11e42c64dc5_0_38"/>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1392" name="Google Shape;1392;g11e42c64dc5_0_38"/>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1393" name="Google Shape;1393;g11e42c64dc5_0_38"/>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1394" name="Google Shape;1394;g11e42c64dc5_0_38"/>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1395" name="Google Shape;1395;g11e42c64dc5_0_38"/>
          <p:cNvSpPr txBox="1"/>
          <p:nvPr>
            <p:ph idx="1" type="body"/>
          </p:nvPr>
        </p:nvSpPr>
        <p:spPr>
          <a:xfrm>
            <a:off x="753000" y="86975"/>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13. Operações CRUD do MongoDB</a:t>
            </a:r>
            <a:endParaRPr b="1" sz="3300">
              <a:solidFill>
                <a:srgbClr val="0086FF"/>
              </a:solidFill>
            </a:endParaRPr>
          </a:p>
        </p:txBody>
      </p:sp>
      <p:sp>
        <p:nvSpPr>
          <p:cNvPr id="1396" name="Google Shape;1396;g11e42c64dc5_0_38"/>
          <p:cNvSpPr txBox="1"/>
          <p:nvPr/>
        </p:nvSpPr>
        <p:spPr>
          <a:xfrm>
            <a:off x="525425" y="701975"/>
            <a:ext cx="6864900" cy="338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13.3 Operações de leitura</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operadores gt e lt</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Existem alguns tipos de chaves que usamos como uma espécie de filtros para o find, como por exemplo:</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gt</a:t>
            </a:r>
            <a:r>
              <a:rPr b="0" i="0" lang="pt-BR" sz="1300" u="none" cap="none" strike="noStrike">
                <a:solidFill>
                  <a:srgbClr val="000000"/>
                </a:solidFill>
                <a:latin typeface="Montserrat"/>
                <a:ea typeface="Montserrat"/>
                <a:cs typeface="Montserrat"/>
                <a:sym typeface="Montserrat"/>
              </a:rPr>
              <a:t> (greater than) maior que</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gte</a:t>
            </a:r>
            <a:r>
              <a:rPr b="0" i="0" lang="pt-BR" sz="1300" u="none" cap="none" strike="noStrike">
                <a:solidFill>
                  <a:srgbClr val="000000"/>
                </a:solidFill>
                <a:latin typeface="Montserrat"/>
                <a:ea typeface="Montserrat"/>
                <a:cs typeface="Montserrat"/>
                <a:sym typeface="Montserrat"/>
              </a:rPr>
              <a:t> (greater than or equals) maior ou igual a</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lt</a:t>
            </a:r>
            <a:r>
              <a:rPr b="0" i="0" lang="pt-BR" sz="1300" u="none" cap="none" strike="noStrike">
                <a:solidFill>
                  <a:srgbClr val="000000"/>
                </a:solidFill>
                <a:latin typeface="Montserrat"/>
                <a:ea typeface="Montserrat"/>
                <a:cs typeface="Montserrat"/>
                <a:sym typeface="Montserrat"/>
              </a:rPr>
              <a:t> (less than) menor que</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lte</a:t>
            </a:r>
            <a:r>
              <a:rPr b="0" i="0" lang="pt-BR" sz="1300" u="none" cap="none" strike="noStrike">
                <a:solidFill>
                  <a:srgbClr val="000000"/>
                </a:solidFill>
                <a:latin typeface="Montserrat"/>
                <a:ea typeface="Montserrat"/>
                <a:cs typeface="Montserrat"/>
                <a:sym typeface="Montserrat"/>
              </a:rPr>
              <a:t> (less than or equals) menor ou igual a</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db.alunos.</a:t>
            </a:r>
            <a:r>
              <a:rPr b="1" i="0" lang="pt-BR" sz="1300" u="none" cap="none" strike="noStrike">
                <a:solidFill>
                  <a:srgbClr val="A64D79"/>
                </a:solidFill>
                <a:latin typeface="Montserrat"/>
                <a:ea typeface="Montserrat"/>
                <a:cs typeface="Montserrat"/>
                <a:sym typeface="Montserrat"/>
              </a:rPr>
              <a:t>find</a:t>
            </a:r>
            <a:r>
              <a:rPr b="0" i="0" lang="pt-BR" sz="1300" u="none" cap="none" strike="noStrike">
                <a:solidFill>
                  <a:srgbClr val="000000"/>
                </a:solidFill>
                <a:latin typeface="Montserrat"/>
                <a:ea typeface="Montserrat"/>
                <a:cs typeface="Montserrat"/>
                <a:sym typeface="Montserrat"/>
              </a:rPr>
              <a:t>(</a:t>
            </a:r>
            <a:endParaRPr b="0" i="0" sz="1300" u="none" cap="none" strike="noStrike">
              <a:solidFill>
                <a:srgbClr val="000000"/>
              </a:solidFill>
              <a:latin typeface="Montserrat"/>
              <a:ea typeface="Montserrat"/>
              <a:cs typeface="Montserrat"/>
              <a:sym typeface="Montserrat"/>
            </a:endParaRPr>
          </a:p>
          <a:p>
            <a:pPr indent="45720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  notas.matematica: {</a:t>
            </a:r>
            <a:r>
              <a:rPr b="1" i="0" lang="pt-BR" sz="1300" u="none" cap="none" strike="noStrike">
                <a:solidFill>
                  <a:srgbClr val="000000"/>
                </a:solidFill>
                <a:latin typeface="Montserrat"/>
                <a:ea typeface="Montserrat"/>
                <a:cs typeface="Montserrat"/>
                <a:sym typeface="Montserrat"/>
              </a:rPr>
              <a:t>$gte:</a:t>
            </a:r>
            <a:r>
              <a:rPr b="0" i="0" lang="pt-BR" sz="1300" u="none" cap="none" strike="noStrike">
                <a:solidFill>
                  <a:srgbClr val="000000"/>
                </a:solidFill>
                <a:latin typeface="Montserrat"/>
                <a:ea typeface="Montserrat"/>
                <a:cs typeface="Montserrat"/>
                <a:sym typeface="Montserrat"/>
              </a:rPr>
              <a:t> 70}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a:t>
            </a:r>
            <a:endParaRPr b="0" i="0" sz="13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pic>
        <p:nvPicPr>
          <p:cNvPr id="1401" name="Google Shape;1401;g11e42c64dc5_0_48"/>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1402" name="Google Shape;1402;g11e42c64dc5_0_48"/>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1403" name="Google Shape;1403;g11e42c64dc5_0_48"/>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1404" name="Google Shape;1404;g11e42c64dc5_0_48"/>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1405" name="Google Shape;1405;g11e42c64dc5_0_48"/>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1406" name="Google Shape;1406;g11e42c64dc5_0_48"/>
          <p:cNvSpPr txBox="1"/>
          <p:nvPr>
            <p:ph idx="1" type="body"/>
          </p:nvPr>
        </p:nvSpPr>
        <p:spPr>
          <a:xfrm>
            <a:off x="753000" y="86975"/>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13. Operações CRUD do MongoDB</a:t>
            </a:r>
            <a:endParaRPr b="1" sz="3300">
              <a:solidFill>
                <a:srgbClr val="0086FF"/>
              </a:solidFill>
            </a:endParaRPr>
          </a:p>
        </p:txBody>
      </p:sp>
      <p:sp>
        <p:nvSpPr>
          <p:cNvPr id="1407" name="Google Shape;1407;g11e42c64dc5_0_48"/>
          <p:cNvSpPr txBox="1"/>
          <p:nvPr/>
        </p:nvSpPr>
        <p:spPr>
          <a:xfrm>
            <a:off x="525425" y="701975"/>
            <a:ext cx="6864900" cy="338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13.3 Operações de leitura</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regex</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Você também pode usar </a:t>
            </a:r>
            <a:r>
              <a:rPr b="1" i="0" lang="pt-BR" sz="1300" u="none" cap="none" strike="noStrike">
                <a:solidFill>
                  <a:srgbClr val="000000"/>
                </a:solidFill>
                <a:latin typeface="Montserrat"/>
                <a:ea typeface="Montserrat"/>
                <a:cs typeface="Montserrat"/>
                <a:sym typeface="Montserrat"/>
              </a:rPr>
              <a:t>expressões regulares </a:t>
            </a:r>
            <a:r>
              <a:rPr b="0" i="0" lang="pt-BR" sz="1300" u="none" cap="none" strike="noStrike">
                <a:solidFill>
                  <a:srgbClr val="000000"/>
                </a:solidFill>
                <a:latin typeface="Montserrat"/>
                <a:ea typeface="Montserrat"/>
                <a:cs typeface="Montserrat"/>
                <a:sym typeface="Montserrat"/>
              </a:rPr>
              <a:t>nos comandos do Mongo Shell.</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&gt;&gt; db.alunos.find({  nome: {$regex: "e"}  })</a:t>
            </a:r>
            <a:endParaRPr b="0" i="0" sz="1300" u="none" cap="none" strike="noStrike">
              <a:solidFill>
                <a:srgbClr val="000000"/>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1300"/>
              <a:buFont typeface="Arial"/>
              <a:buNone/>
            </a:pPr>
            <a:r>
              <a:rPr b="0" i="1" lang="pt-BR" sz="1300" u="none" cap="none" strike="noStrike">
                <a:solidFill>
                  <a:srgbClr val="3C78D8"/>
                </a:solidFill>
                <a:latin typeface="Courier New"/>
                <a:ea typeface="Courier New"/>
                <a:cs typeface="Courier New"/>
                <a:sym typeface="Courier New"/>
              </a:rPr>
              <a:t>// retorna todos os alunos que possuem a letra "e" em algum lugar do nome</a:t>
            </a:r>
            <a:endParaRPr b="0" i="1" sz="1300" u="none" cap="none" strike="noStrike">
              <a:solidFill>
                <a:srgbClr val="3C78D8"/>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&gt;&gt; db.alunos.find({  nome: {$regex: "^A"}  })</a:t>
            </a:r>
            <a:endParaRPr b="0" i="0" sz="1300" u="none" cap="none" strike="noStrike">
              <a:solidFill>
                <a:srgbClr val="000000"/>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1300"/>
              <a:buFont typeface="Arial"/>
              <a:buNone/>
            </a:pPr>
            <a:r>
              <a:rPr b="0" i="1" lang="pt-BR" sz="1300" u="none" cap="none" strike="noStrike">
                <a:solidFill>
                  <a:srgbClr val="3C78D8"/>
                </a:solidFill>
                <a:latin typeface="Courier New"/>
                <a:ea typeface="Courier New"/>
                <a:cs typeface="Courier New"/>
                <a:sym typeface="Courier New"/>
              </a:rPr>
              <a:t>// retorna todos os alunos que começam com a letra "A" maiúsculo</a:t>
            </a:r>
            <a:endParaRPr b="0" i="1" sz="1300" u="none" cap="none" strike="noStrike">
              <a:solidFill>
                <a:srgbClr val="3C78D8"/>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&gt;&gt; db.alunos.find({  nome: {$regex: "e$"}  })</a:t>
            </a:r>
            <a:endParaRPr b="0" i="0" sz="1300" u="none" cap="none" strike="noStrike">
              <a:solidFill>
                <a:srgbClr val="000000"/>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1300"/>
              <a:buFont typeface="Arial"/>
              <a:buNone/>
            </a:pPr>
            <a:r>
              <a:rPr b="0" i="1" lang="pt-BR" sz="1300" u="none" cap="none" strike="noStrike">
                <a:solidFill>
                  <a:srgbClr val="3C78D8"/>
                </a:solidFill>
                <a:latin typeface="Courier New"/>
                <a:ea typeface="Courier New"/>
                <a:cs typeface="Courier New"/>
                <a:sym typeface="Courier New"/>
              </a:rPr>
              <a:t>// retorna todos os alunos que termina com a letra "e"</a:t>
            </a:r>
            <a:endParaRPr b="0" i="1" sz="1300" u="none" cap="none" strike="noStrike">
              <a:solidFill>
                <a:srgbClr val="3C78D8"/>
              </a:solidFill>
              <a:latin typeface="Courier New"/>
              <a:ea typeface="Courier New"/>
              <a:cs typeface="Courier New"/>
              <a:sym typeface="Courier New"/>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pic>
        <p:nvPicPr>
          <p:cNvPr id="1412" name="Google Shape;1412;g11e42c64dc5_0_58"/>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1413" name="Google Shape;1413;g11e42c64dc5_0_58"/>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1414" name="Google Shape;1414;g11e42c64dc5_0_58"/>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1415" name="Google Shape;1415;g11e42c64dc5_0_58"/>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1416" name="Google Shape;1416;g11e42c64dc5_0_58"/>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1417" name="Google Shape;1417;g11e42c64dc5_0_58"/>
          <p:cNvSpPr txBox="1"/>
          <p:nvPr>
            <p:ph idx="1" type="body"/>
          </p:nvPr>
        </p:nvSpPr>
        <p:spPr>
          <a:xfrm>
            <a:off x="753000" y="86975"/>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13. Operações CRUD do MongoDB</a:t>
            </a:r>
            <a:endParaRPr b="1" sz="3300">
              <a:solidFill>
                <a:srgbClr val="0086FF"/>
              </a:solidFill>
            </a:endParaRPr>
          </a:p>
        </p:txBody>
      </p:sp>
      <p:sp>
        <p:nvSpPr>
          <p:cNvPr id="1418" name="Google Shape;1418;g11e42c64dc5_0_58"/>
          <p:cNvSpPr txBox="1"/>
          <p:nvPr/>
        </p:nvSpPr>
        <p:spPr>
          <a:xfrm>
            <a:off x="525425" y="701975"/>
            <a:ext cx="6864900" cy="438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13.3 Operações de leitura</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operadores lógicos e / ou</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Os operadores lógicos são representados pela sintaxe $and / $or e requerem um array, dentro desse array são passadas todas as condições para serem analisadas. O operador $and retorna o documento buscado, somente se todas as queries passadas forem verdadeiras. E o operador $or retorna o documento se pelo menos uma query for verdadeira.</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Ex: db.pessoas.</a:t>
            </a:r>
            <a:r>
              <a:rPr b="1" i="0" lang="pt-BR" sz="1300" u="none" cap="none" strike="noStrike">
                <a:solidFill>
                  <a:srgbClr val="A64D79"/>
                </a:solidFill>
                <a:latin typeface="Montserrat"/>
                <a:ea typeface="Montserrat"/>
                <a:cs typeface="Montserrat"/>
                <a:sym typeface="Montserrat"/>
              </a:rPr>
              <a:t>find</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$o</a:t>
            </a:r>
            <a:r>
              <a:rPr b="0" i="0" lang="pt-BR" sz="1300" u="none" cap="none" strike="noStrike">
                <a:solidFill>
                  <a:srgbClr val="000000"/>
                </a:solidFill>
                <a:latin typeface="Montserrat"/>
                <a:ea typeface="Montserrat"/>
                <a:cs typeface="Montserrat"/>
                <a:sym typeface="Montserrat"/>
              </a:rPr>
              <a:t>r: [ {</a:t>
            </a:r>
            <a:r>
              <a:rPr b="1" i="0" lang="pt-BR" sz="1300" u="none" cap="none" strike="noStrike">
                <a:solidFill>
                  <a:srgbClr val="000000"/>
                </a:solidFill>
                <a:latin typeface="Montserrat"/>
                <a:ea typeface="Montserrat"/>
                <a:cs typeface="Montserrat"/>
                <a:sym typeface="Montserrat"/>
              </a:rPr>
              <a:t>condição 1</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condição 2</a:t>
            </a:r>
            <a:r>
              <a:rPr b="0" i="0" lang="pt-BR" sz="1300" u="none" cap="none" strike="noStrike">
                <a:solidFill>
                  <a:srgbClr val="000000"/>
                </a:solidFill>
                <a:latin typeface="Montserrat"/>
                <a:ea typeface="Montserrat"/>
                <a:cs typeface="Montserrat"/>
                <a:sym typeface="Montserrat"/>
              </a:rPr>
              <a:t>} ]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&gt;&gt; db.alunos.</a:t>
            </a:r>
            <a:r>
              <a:rPr b="1" i="0" lang="pt-BR" sz="1300" u="none" cap="none" strike="noStrike">
                <a:solidFill>
                  <a:srgbClr val="A64D79"/>
                </a:solidFill>
                <a:latin typeface="Montserrat"/>
                <a:ea typeface="Montserrat"/>
                <a:cs typeface="Montserrat"/>
                <a:sym typeface="Montserrat"/>
              </a:rPr>
              <a:t>find</a:t>
            </a:r>
            <a:r>
              <a:rPr b="0" i="0" lang="pt-BR" sz="1300" u="none" cap="none" strike="noStrike">
                <a:solidFill>
                  <a:srgbClr val="000000"/>
                </a:solidFill>
                <a:latin typeface="Montserrat"/>
                <a:ea typeface="Montserrat"/>
                <a:cs typeface="Montserrat"/>
                <a:sym typeface="Montserrat"/>
              </a:rPr>
              <a:t>(</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$or: </a:t>
            </a:r>
            <a:r>
              <a:rPr b="0" i="0" lang="pt-BR" sz="1300" u="none" cap="none" strike="noStrike">
                <a:solidFill>
                  <a:srgbClr val="000000"/>
                </a:solidFill>
                <a:latin typeface="Montserrat"/>
                <a:ea typeface="Montserrat"/>
                <a:cs typeface="Montserrat"/>
                <a:sym typeface="Montserrat"/>
              </a:rPr>
              <a:t>[ { nome: {$gt: "D"}, email: {$exists: true} } ]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1" lang="pt-BR" sz="1300" u="none" cap="none" strike="noStrike">
                <a:solidFill>
                  <a:srgbClr val="3C78D8"/>
                </a:solidFill>
                <a:latin typeface="Montserrat"/>
                <a:ea typeface="Montserrat"/>
                <a:cs typeface="Montserrat"/>
                <a:sym typeface="Montserrat"/>
              </a:rPr>
              <a:t>//  retorna todos os alunos que o nome começa a partir da letra D do alfabeto </a:t>
            </a:r>
            <a:endParaRPr b="0" i="1" sz="1300" u="none" cap="none" strike="noStrike">
              <a:solidFill>
                <a:srgbClr val="3C78D8"/>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1" lang="pt-BR" sz="1300" u="none" cap="none" strike="noStrike">
                <a:solidFill>
                  <a:srgbClr val="3C78D8"/>
                </a:solidFill>
                <a:latin typeface="Montserrat"/>
                <a:ea typeface="Montserrat"/>
                <a:cs typeface="Montserrat"/>
                <a:sym typeface="Montserrat"/>
              </a:rPr>
              <a:t>// ou</a:t>
            </a:r>
            <a:endParaRPr b="0" i="1" sz="1300" u="none" cap="none" strike="noStrike">
              <a:solidFill>
                <a:srgbClr val="3C78D8"/>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1" lang="pt-BR" sz="1300" u="none" cap="none" strike="noStrike">
                <a:solidFill>
                  <a:srgbClr val="3C78D8"/>
                </a:solidFill>
                <a:latin typeface="Montserrat"/>
                <a:ea typeface="Montserrat"/>
                <a:cs typeface="Montserrat"/>
                <a:sym typeface="Montserrat"/>
              </a:rPr>
              <a:t>// os alunos em que tiverem o campo de email em seu document</a:t>
            </a:r>
            <a:endParaRPr b="0" i="1" sz="1300" u="none" cap="none" strike="noStrike">
              <a:solidFill>
                <a:srgbClr val="3C78D8"/>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g11eb0e7fc98_0_743"/>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234" name="Google Shape;234;g11eb0e7fc98_0_743"/>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235" name="Google Shape;235;g11eb0e7fc98_0_743"/>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236" name="Google Shape;236;g11eb0e7fc98_0_743"/>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237" name="Google Shape;237;g11eb0e7fc98_0_743"/>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238" name="Google Shape;238;g11eb0e7fc98_0_743"/>
          <p:cNvSpPr txBox="1"/>
          <p:nvPr>
            <p:ph idx="1" type="body"/>
          </p:nvPr>
        </p:nvSpPr>
        <p:spPr>
          <a:xfrm>
            <a:off x="303500" y="87000"/>
            <a:ext cx="69936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800"/>
              <a:buNone/>
            </a:pPr>
            <a:r>
              <a:rPr b="1" lang="pt-BR" sz="1900">
                <a:solidFill>
                  <a:srgbClr val="0086FF"/>
                </a:solidFill>
                <a:latin typeface="Montserrat"/>
                <a:ea typeface="Montserrat"/>
                <a:cs typeface="Montserrat"/>
                <a:sym typeface="Montserrat"/>
              </a:rPr>
              <a:t>3. Instalando e configurando o PostgreSQL e DBeaver</a:t>
            </a:r>
            <a:endParaRPr b="1" sz="1900">
              <a:solidFill>
                <a:srgbClr val="0086FF"/>
              </a:solidFill>
              <a:latin typeface="Montserrat"/>
              <a:ea typeface="Montserrat"/>
              <a:cs typeface="Montserrat"/>
              <a:sym typeface="Montserrat"/>
            </a:endParaRPr>
          </a:p>
          <a:p>
            <a:pPr indent="0" lvl="0" marL="0" rtl="0" algn="ctr">
              <a:lnSpc>
                <a:spcPct val="115000"/>
              </a:lnSpc>
              <a:spcBef>
                <a:spcPts val="1600"/>
              </a:spcBef>
              <a:spcAft>
                <a:spcPts val="1600"/>
              </a:spcAft>
              <a:buSzPts val="1800"/>
              <a:buNone/>
            </a:pPr>
            <a:r>
              <a:t/>
            </a:r>
            <a:endParaRPr b="1" sz="1900">
              <a:solidFill>
                <a:srgbClr val="0086FF"/>
              </a:solidFill>
              <a:latin typeface="Montserrat"/>
              <a:ea typeface="Montserrat"/>
              <a:cs typeface="Montserrat"/>
              <a:sym typeface="Montserrat"/>
            </a:endParaRPr>
          </a:p>
        </p:txBody>
      </p:sp>
      <p:sp>
        <p:nvSpPr>
          <p:cNvPr id="239" name="Google Shape;239;g11eb0e7fc98_0_743"/>
          <p:cNvSpPr txBox="1"/>
          <p:nvPr/>
        </p:nvSpPr>
        <p:spPr>
          <a:xfrm>
            <a:off x="464875" y="745425"/>
            <a:ext cx="6864900" cy="985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pt-BR" sz="1300">
                <a:solidFill>
                  <a:schemeClr val="dk1"/>
                </a:solidFill>
                <a:latin typeface="Montserrat"/>
                <a:ea typeface="Montserrat"/>
                <a:cs typeface="Montserrat"/>
                <a:sym typeface="Montserrat"/>
              </a:rPr>
              <a:t>3.1 </a:t>
            </a:r>
            <a:r>
              <a:rPr b="1" lang="pt-BR" sz="1300">
                <a:solidFill>
                  <a:schemeClr val="dk1"/>
                </a:solidFill>
                <a:highlight>
                  <a:schemeClr val="lt1"/>
                </a:highlight>
                <a:latin typeface="Montserrat"/>
                <a:ea typeface="Montserrat"/>
                <a:cs typeface="Montserrat"/>
                <a:sym typeface="Montserrat"/>
              </a:rPr>
              <a:t>Instalação do PostgreSQL no Windows</a:t>
            </a:r>
            <a:endParaRPr b="1" sz="13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None/>
            </a:pPr>
            <a:r>
              <a:rPr lang="pt-BR" sz="1300">
                <a:latin typeface="Montserrat"/>
                <a:ea typeface="Montserrat"/>
                <a:cs typeface="Montserrat"/>
                <a:sym typeface="Montserrat"/>
              </a:rPr>
              <a:t>Aqui definimos uma senha de administrador do banco de dados. É extremamente importante manter essa senha de uma forma segura. </a:t>
            </a:r>
            <a:endParaRPr sz="1300">
              <a:latin typeface="Montserrat"/>
              <a:ea typeface="Montserrat"/>
              <a:cs typeface="Montserrat"/>
              <a:sym typeface="Montserrat"/>
            </a:endParaRPr>
          </a:p>
          <a:p>
            <a:pPr indent="0" lvl="0" marL="0" rtl="0" algn="l">
              <a:spcBef>
                <a:spcPts val="0"/>
              </a:spcBef>
              <a:spcAft>
                <a:spcPts val="0"/>
              </a:spcAft>
              <a:buNone/>
            </a:pPr>
            <a:r>
              <a:rPr lang="pt-BR" sz="1300">
                <a:latin typeface="Montserrat"/>
                <a:ea typeface="Montserrat"/>
                <a:cs typeface="Montserrat"/>
                <a:sym typeface="Montserrat"/>
              </a:rPr>
              <a:t>Siga para o próximo passo através da opção “Next”:</a:t>
            </a:r>
            <a:endParaRPr sz="1300">
              <a:latin typeface="Montserrat"/>
              <a:ea typeface="Montserrat"/>
              <a:cs typeface="Montserrat"/>
              <a:sym typeface="Montserrat"/>
            </a:endParaRPr>
          </a:p>
        </p:txBody>
      </p:sp>
      <p:pic>
        <p:nvPicPr>
          <p:cNvPr id="240" name="Google Shape;240;g11eb0e7fc98_0_743"/>
          <p:cNvPicPr preferRelativeResize="0"/>
          <p:nvPr/>
        </p:nvPicPr>
        <p:blipFill>
          <a:blip r:embed="rId8">
            <a:alphaModFix/>
          </a:blip>
          <a:stretch>
            <a:fillRect/>
          </a:stretch>
        </p:blipFill>
        <p:spPr>
          <a:xfrm>
            <a:off x="2142413" y="1945650"/>
            <a:ext cx="3315767" cy="262670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2" name="Shape 1422"/>
        <p:cNvGrpSpPr/>
        <p:nvPr/>
      </p:nvGrpSpPr>
      <p:grpSpPr>
        <a:xfrm>
          <a:off x="0" y="0"/>
          <a:ext cx="0" cy="0"/>
          <a:chOff x="0" y="0"/>
          <a:chExt cx="0" cy="0"/>
        </a:xfrm>
      </p:grpSpPr>
      <p:pic>
        <p:nvPicPr>
          <p:cNvPr id="1423" name="Google Shape;1423;g11e42c64dc5_0_68"/>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1424" name="Google Shape;1424;g11e42c64dc5_0_68"/>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1425" name="Google Shape;1425;g11e42c64dc5_0_68"/>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1426" name="Google Shape;1426;g11e42c64dc5_0_68"/>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1427" name="Google Shape;1427;g11e42c64dc5_0_68"/>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1428" name="Google Shape;1428;g11e42c64dc5_0_68"/>
          <p:cNvSpPr txBox="1"/>
          <p:nvPr>
            <p:ph idx="1" type="body"/>
          </p:nvPr>
        </p:nvSpPr>
        <p:spPr>
          <a:xfrm>
            <a:off x="753000" y="86975"/>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13. Operações CRUD do MongoDB</a:t>
            </a:r>
            <a:endParaRPr b="1" sz="3300">
              <a:solidFill>
                <a:srgbClr val="0086FF"/>
              </a:solidFill>
            </a:endParaRPr>
          </a:p>
        </p:txBody>
      </p:sp>
      <p:sp>
        <p:nvSpPr>
          <p:cNvPr id="1429" name="Google Shape;1429;g11e42c64dc5_0_68"/>
          <p:cNvSpPr txBox="1"/>
          <p:nvPr/>
        </p:nvSpPr>
        <p:spPr>
          <a:xfrm>
            <a:off x="525425" y="701975"/>
            <a:ext cx="6864900" cy="3786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13.3 Operações de leitura</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operadores all / in</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Esses operadores existem para trabalharmos com arrays.</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O operador </a:t>
            </a:r>
            <a:r>
              <a:rPr b="1" i="0" lang="pt-BR" sz="1300" u="none" cap="none" strike="noStrike">
                <a:solidFill>
                  <a:srgbClr val="000000"/>
                </a:solidFill>
                <a:latin typeface="Montserrat"/>
                <a:ea typeface="Montserrat"/>
                <a:cs typeface="Montserrat"/>
                <a:sym typeface="Montserrat"/>
              </a:rPr>
              <a:t>$all</a:t>
            </a:r>
            <a:r>
              <a:rPr b="0" i="0" lang="pt-BR" sz="1300" u="none" cap="none" strike="noStrike">
                <a:solidFill>
                  <a:srgbClr val="000000"/>
                </a:solidFill>
                <a:latin typeface="Montserrat"/>
                <a:ea typeface="Montserrat"/>
                <a:cs typeface="Montserrat"/>
                <a:sym typeface="Montserrat"/>
              </a:rPr>
              <a:t> retorna o documento se todos os itens procurados estiverem contidos na query. E o operador</a:t>
            </a:r>
            <a:r>
              <a:rPr b="1" i="0" lang="pt-BR" sz="1300" u="none" cap="none" strike="noStrike">
                <a:solidFill>
                  <a:srgbClr val="000000"/>
                </a:solidFill>
                <a:latin typeface="Montserrat"/>
                <a:ea typeface="Montserrat"/>
                <a:cs typeface="Montserrat"/>
                <a:sym typeface="Montserrat"/>
              </a:rPr>
              <a:t> $in</a:t>
            </a:r>
            <a:r>
              <a:rPr b="0" i="0" lang="pt-BR" sz="1300" u="none" cap="none" strike="noStrike">
                <a:solidFill>
                  <a:srgbClr val="000000"/>
                </a:solidFill>
                <a:latin typeface="Montserrat"/>
                <a:ea typeface="Montserrat"/>
                <a:cs typeface="Montserrat"/>
                <a:sym typeface="Montserrat"/>
              </a:rPr>
              <a:t> varre o array mostrando os documents que contenham algum dos itens especificados.</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292929"/>
                </a:solidFill>
                <a:latin typeface="Montserrat"/>
                <a:ea typeface="Montserrat"/>
                <a:cs typeface="Montserrat"/>
                <a:sym typeface="Montserrat"/>
              </a:rPr>
              <a:t>&gt;&gt; db.comidas.</a:t>
            </a:r>
            <a:r>
              <a:rPr b="1" i="0" lang="pt-BR" sz="1300" u="none" cap="none" strike="noStrike">
                <a:solidFill>
                  <a:srgbClr val="A64D79"/>
                </a:solidFill>
                <a:latin typeface="Montserrat"/>
                <a:ea typeface="Montserrat"/>
                <a:cs typeface="Montserrat"/>
                <a:sym typeface="Montserrat"/>
              </a:rPr>
              <a:t>find</a:t>
            </a:r>
            <a:r>
              <a:rPr b="0" i="0" lang="pt-BR" sz="1300" u="none" cap="none" strike="noStrike">
                <a:solidFill>
                  <a:srgbClr val="292929"/>
                </a:solidFill>
                <a:latin typeface="Montserrat"/>
                <a:ea typeface="Montserrat"/>
                <a:cs typeface="Montserrat"/>
                <a:sym typeface="Montserrat"/>
              </a:rPr>
              <a:t>({  favoritas: {</a:t>
            </a:r>
            <a:r>
              <a:rPr b="1" i="0" lang="pt-BR" sz="1300" u="none" cap="none" strike="noStrike">
                <a:solidFill>
                  <a:srgbClr val="292929"/>
                </a:solidFill>
                <a:latin typeface="Montserrat"/>
                <a:ea typeface="Montserrat"/>
                <a:cs typeface="Montserrat"/>
                <a:sym typeface="Montserrat"/>
              </a:rPr>
              <a:t>$all</a:t>
            </a:r>
            <a:r>
              <a:rPr b="0" i="0" lang="pt-BR" sz="1300" u="none" cap="none" strike="noStrike">
                <a:solidFill>
                  <a:srgbClr val="292929"/>
                </a:solidFill>
                <a:latin typeface="Montserrat"/>
                <a:ea typeface="Montserrat"/>
                <a:cs typeface="Montserrat"/>
                <a:sym typeface="Montserrat"/>
              </a:rPr>
              <a:t>: ['hot dog', 'cerveja']}  })</a:t>
            </a:r>
            <a:endParaRPr b="0" i="0" sz="1300" u="none" cap="none" strike="noStrike">
              <a:solidFill>
                <a:srgbClr val="292929"/>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1" lang="pt-BR" sz="1300" u="none" cap="none" strike="noStrike">
                <a:solidFill>
                  <a:srgbClr val="3C78D8"/>
                </a:solidFill>
                <a:latin typeface="Montserrat"/>
                <a:ea typeface="Montserrat"/>
                <a:cs typeface="Montserrat"/>
                <a:sym typeface="Montserrat"/>
              </a:rPr>
              <a:t>// retorna os documents que possuem hot dog e cerveja dentro do array de favoritas</a:t>
            </a:r>
            <a:endParaRPr b="0" i="1" sz="1300" u="none" cap="none" strike="noStrike">
              <a:solidFill>
                <a:srgbClr val="3C78D8"/>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1" sz="1300" u="none" cap="none" strike="noStrike">
              <a:solidFill>
                <a:srgbClr val="3C78D8"/>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292929"/>
                </a:solidFill>
                <a:latin typeface="Montserrat"/>
                <a:ea typeface="Montserrat"/>
                <a:cs typeface="Montserrat"/>
                <a:sym typeface="Montserrat"/>
              </a:rPr>
              <a:t>&gt;&gt; db.comidas.</a:t>
            </a:r>
            <a:r>
              <a:rPr b="0" i="0" lang="pt-BR" sz="1300" u="none" cap="none" strike="noStrike">
                <a:solidFill>
                  <a:srgbClr val="A64D79"/>
                </a:solidFill>
                <a:latin typeface="Montserrat"/>
                <a:ea typeface="Montserrat"/>
                <a:cs typeface="Montserrat"/>
                <a:sym typeface="Montserrat"/>
              </a:rPr>
              <a:t>find</a:t>
            </a:r>
            <a:r>
              <a:rPr b="0" i="0" lang="pt-BR" sz="1300" u="none" cap="none" strike="noStrike">
                <a:solidFill>
                  <a:srgbClr val="292929"/>
                </a:solidFill>
                <a:latin typeface="Montserrat"/>
                <a:ea typeface="Montserrat"/>
                <a:cs typeface="Montserrat"/>
                <a:sym typeface="Montserrat"/>
              </a:rPr>
              <a:t>({  favoritas: {</a:t>
            </a:r>
            <a:r>
              <a:rPr b="1" i="0" lang="pt-BR" sz="1300" u="none" cap="none" strike="noStrike">
                <a:solidFill>
                  <a:srgbClr val="292929"/>
                </a:solidFill>
                <a:latin typeface="Montserrat"/>
                <a:ea typeface="Montserrat"/>
                <a:cs typeface="Montserrat"/>
                <a:sym typeface="Montserrat"/>
              </a:rPr>
              <a:t>$in</a:t>
            </a:r>
            <a:r>
              <a:rPr b="0" i="0" lang="pt-BR" sz="1300" u="none" cap="none" strike="noStrike">
                <a:solidFill>
                  <a:srgbClr val="292929"/>
                </a:solidFill>
                <a:latin typeface="Montserrat"/>
                <a:ea typeface="Montserrat"/>
                <a:cs typeface="Montserrat"/>
                <a:sym typeface="Montserrat"/>
              </a:rPr>
              <a:t>: ['churrasco', 'Hamburguer']}  })</a:t>
            </a:r>
            <a:endParaRPr b="0" i="0" sz="1300" u="none" cap="none" strike="noStrike">
              <a:solidFill>
                <a:srgbClr val="292929"/>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1" lang="pt-BR" sz="1300" u="none" cap="none" strike="noStrike">
                <a:solidFill>
                  <a:srgbClr val="3C78D8"/>
                </a:solidFill>
                <a:latin typeface="Montserrat"/>
                <a:ea typeface="Montserrat"/>
                <a:cs typeface="Montserrat"/>
                <a:sym typeface="Montserrat"/>
              </a:rPr>
              <a:t>// retorna os documents que possuem pelo menos um dos itens no array passado</a:t>
            </a:r>
            <a:endParaRPr b="0" i="1" sz="1300" u="none" cap="none" strike="noStrike">
              <a:solidFill>
                <a:srgbClr val="3C78D8"/>
              </a:solidFill>
              <a:latin typeface="Montserrat"/>
              <a:ea typeface="Montserrat"/>
              <a:cs typeface="Montserrat"/>
              <a:sym typeface="Montserrat"/>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pic>
        <p:nvPicPr>
          <p:cNvPr id="1434" name="Google Shape;1434;g11e42c64dc5_0_0"/>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1435" name="Google Shape;1435;g11e42c64dc5_0_0"/>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1436" name="Google Shape;1436;g11e42c64dc5_0_0"/>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1437" name="Google Shape;1437;g11e42c64dc5_0_0"/>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1438" name="Google Shape;1438;g11e42c64dc5_0_0"/>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1439" name="Google Shape;1439;g11e42c64dc5_0_0"/>
          <p:cNvSpPr txBox="1"/>
          <p:nvPr>
            <p:ph idx="1" type="body"/>
          </p:nvPr>
        </p:nvSpPr>
        <p:spPr>
          <a:xfrm>
            <a:off x="753000" y="86975"/>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13. Operações CRUD do MongoDB</a:t>
            </a:r>
            <a:endParaRPr b="1" sz="3300">
              <a:solidFill>
                <a:srgbClr val="0086FF"/>
              </a:solidFill>
            </a:endParaRPr>
          </a:p>
        </p:txBody>
      </p:sp>
      <p:sp>
        <p:nvSpPr>
          <p:cNvPr id="1440" name="Google Shape;1440;g11e42c64dc5_0_0"/>
          <p:cNvSpPr txBox="1"/>
          <p:nvPr/>
        </p:nvSpPr>
        <p:spPr>
          <a:xfrm>
            <a:off x="525425" y="701975"/>
            <a:ext cx="6864900" cy="1385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13.3 Operações de leitura</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chemeClr val="dk1"/>
              </a:buClr>
              <a:buSzPts val="1100"/>
              <a:buFont typeface="Arial"/>
              <a:buNone/>
            </a:pPr>
            <a:r>
              <a:rPr b="0" i="0" lang="pt-BR" sz="1300" u="none" cap="none" strike="noStrike">
                <a:solidFill>
                  <a:schemeClr val="dk1"/>
                </a:solidFill>
                <a:latin typeface="Montserrat"/>
                <a:ea typeface="Montserrat"/>
                <a:cs typeface="Montserrat"/>
                <a:sym typeface="Montserrat"/>
              </a:rPr>
              <a:t>Você pode especificar filtros de consulta ou critérios que identificam os documentos a serem retornados.</a:t>
            </a:r>
            <a:endParaRPr b="1" i="0" sz="1300" u="none" cap="none" strike="noStrike">
              <a:solidFill>
                <a:srgbClr val="000000"/>
              </a:solidFill>
              <a:latin typeface="Montserrat"/>
              <a:ea typeface="Montserrat"/>
              <a:cs typeface="Montserrat"/>
              <a:sym typeface="Montserrat"/>
            </a:endParaRPr>
          </a:p>
        </p:txBody>
      </p:sp>
      <p:pic>
        <p:nvPicPr>
          <p:cNvPr id="1441" name="Google Shape;1441;g11e42c64dc5_0_0"/>
          <p:cNvPicPr preferRelativeResize="0"/>
          <p:nvPr/>
        </p:nvPicPr>
        <p:blipFill rotWithShape="1">
          <a:blip r:embed="rId8">
            <a:alphaModFix/>
          </a:blip>
          <a:srcRect b="0" l="0" r="0" t="0"/>
          <a:stretch/>
        </p:blipFill>
        <p:spPr>
          <a:xfrm>
            <a:off x="528875" y="2241325"/>
            <a:ext cx="6858000" cy="11430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pic>
        <p:nvPicPr>
          <p:cNvPr id="1446" name="Google Shape;1446;g11d50df9cf4_0_147"/>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1447" name="Google Shape;1447;g11d50df9cf4_0_147"/>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1448" name="Google Shape;1448;g11d50df9cf4_0_147"/>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1449" name="Google Shape;1449;g11d50df9cf4_0_147"/>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1450" name="Google Shape;1450;g11d50df9cf4_0_147"/>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1451" name="Google Shape;1451;g11d50df9cf4_0_147"/>
          <p:cNvSpPr txBox="1"/>
          <p:nvPr>
            <p:ph idx="1" type="body"/>
          </p:nvPr>
        </p:nvSpPr>
        <p:spPr>
          <a:xfrm>
            <a:off x="753000" y="86975"/>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13. Operações CRUD do MongoDB</a:t>
            </a:r>
            <a:endParaRPr b="1" sz="3300">
              <a:solidFill>
                <a:srgbClr val="0086FF"/>
              </a:solidFill>
            </a:endParaRPr>
          </a:p>
        </p:txBody>
      </p:sp>
      <p:sp>
        <p:nvSpPr>
          <p:cNvPr id="1452" name="Google Shape;1452;g11d50df9cf4_0_147"/>
          <p:cNvSpPr txBox="1"/>
          <p:nvPr/>
        </p:nvSpPr>
        <p:spPr>
          <a:xfrm>
            <a:off x="525425" y="701975"/>
            <a:ext cx="6864900" cy="338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13.4 Operações de atualização</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As operações de atualização modificam os documentos existentes em uma coleção . O MongoDB fornece os seguintes métodos para atualizar documentos de uma coleção:</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&gt;&gt; db.pessoas.</a:t>
            </a:r>
            <a:r>
              <a:rPr b="1" i="0" lang="pt-BR" sz="1300" u="none" cap="none" strike="noStrike">
                <a:solidFill>
                  <a:srgbClr val="A64D79"/>
                </a:solidFill>
                <a:latin typeface="Courier New"/>
                <a:ea typeface="Courier New"/>
                <a:cs typeface="Courier New"/>
                <a:sym typeface="Courier New"/>
              </a:rPr>
              <a:t>update</a:t>
            </a:r>
            <a:r>
              <a:rPr b="0" i="0" lang="pt-BR" sz="1300" u="none" cap="none" strike="noStrike">
                <a:solidFill>
                  <a:srgbClr val="000000"/>
                </a:solidFill>
                <a:latin typeface="Courier New"/>
                <a:ea typeface="Courier New"/>
                <a:cs typeface="Courier New"/>
                <a:sym typeface="Courier New"/>
              </a:rPr>
              <a:t>(</a:t>
            </a:r>
            <a:endParaRPr b="0" i="0" sz="1300" u="none" cap="none" strike="noStrike">
              <a:solidFill>
                <a:srgbClr val="000000"/>
              </a:solidFill>
              <a:latin typeface="Courier New"/>
              <a:ea typeface="Courier New"/>
              <a:cs typeface="Courier New"/>
              <a:sym typeface="Courier New"/>
            </a:endParaRPr>
          </a:p>
          <a:p>
            <a:pPr indent="45720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{nome: Luiza},</a:t>
            </a:r>
            <a:endParaRPr b="0" i="0" sz="1300" u="none" cap="none" strike="noStrike">
              <a:solidFill>
                <a:srgbClr val="000000"/>
              </a:solidFill>
              <a:latin typeface="Courier New"/>
              <a:ea typeface="Courier New"/>
              <a:cs typeface="Courier New"/>
              <a:sym typeface="Courier New"/>
            </a:endParaRPr>
          </a:p>
          <a:p>
            <a:pPr indent="45720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{nome: 'Luiza Magalu', english: true}</a:t>
            </a:r>
            <a:endParaRPr b="0" i="0" sz="1300" u="none" cap="none" strike="noStrike">
              <a:solidFill>
                <a:srgbClr val="000000"/>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a:t>
            </a:r>
            <a:endParaRPr b="0" i="0" sz="1300" u="none" cap="none" strike="noStrike">
              <a:solidFill>
                <a:srgbClr val="000000"/>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0" i="0" lang="pt-BR" sz="1300" u="none" cap="none" strike="noStrike">
                <a:solidFill>
                  <a:schemeClr val="dk1"/>
                </a:solidFill>
                <a:latin typeface="Montserrat"/>
                <a:ea typeface="Montserrat"/>
                <a:cs typeface="Montserrat"/>
                <a:sym typeface="Montserrat"/>
              </a:rPr>
              <a:t>A função update recebe dois objetos como parâmetro, o primeiro é a query para busca, e o segundo objeto é o replace, ou seja, são os dados que substituirão aquele document.</a:t>
            </a:r>
            <a:endParaRPr b="1" i="0" sz="13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pic>
        <p:nvPicPr>
          <p:cNvPr id="1457" name="Google Shape;1457;g11e42c64dc5_0_78"/>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1458" name="Google Shape;1458;g11e42c64dc5_0_78"/>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1459" name="Google Shape;1459;g11e42c64dc5_0_78"/>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1460" name="Google Shape;1460;g11e42c64dc5_0_78"/>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1461" name="Google Shape;1461;g11e42c64dc5_0_78"/>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1462" name="Google Shape;1462;g11e42c64dc5_0_78"/>
          <p:cNvSpPr txBox="1"/>
          <p:nvPr>
            <p:ph idx="1" type="body"/>
          </p:nvPr>
        </p:nvSpPr>
        <p:spPr>
          <a:xfrm>
            <a:off x="753000" y="86975"/>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13. Operações CRUD do MongoDB</a:t>
            </a:r>
            <a:endParaRPr b="1" sz="3300">
              <a:solidFill>
                <a:srgbClr val="0086FF"/>
              </a:solidFill>
            </a:endParaRPr>
          </a:p>
        </p:txBody>
      </p:sp>
      <p:sp>
        <p:nvSpPr>
          <p:cNvPr id="1463" name="Google Shape;1463;g11e42c64dc5_0_78"/>
          <p:cNvSpPr txBox="1"/>
          <p:nvPr/>
        </p:nvSpPr>
        <p:spPr>
          <a:xfrm>
            <a:off x="525425" y="701975"/>
            <a:ext cx="6864900" cy="318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13.4 Operações de atualização</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set</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O operador set é usado quando queremos evitar que a substituição inteira do document aconteça, ou seja, quando queremos acrescentar e / ou alterar somente alguns campos no document, sem apagar todos os outros.</a:t>
            </a:r>
            <a:endParaRPr b="0"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&gt;&gt; db.pessoas.</a:t>
            </a:r>
            <a:r>
              <a:rPr b="1" i="0" lang="pt-BR" sz="1300" u="none" cap="none" strike="noStrike">
                <a:solidFill>
                  <a:srgbClr val="A64D79"/>
                </a:solidFill>
                <a:latin typeface="Courier New"/>
                <a:ea typeface="Courier New"/>
                <a:cs typeface="Courier New"/>
                <a:sym typeface="Courier New"/>
              </a:rPr>
              <a:t>update</a:t>
            </a:r>
            <a:r>
              <a:rPr b="0" i="0" lang="pt-BR" sz="1300" u="none" cap="none" strike="noStrike">
                <a:solidFill>
                  <a:srgbClr val="000000"/>
                </a:solidFill>
                <a:latin typeface="Courier New"/>
                <a:ea typeface="Courier New"/>
                <a:cs typeface="Courier New"/>
                <a:sym typeface="Courier New"/>
              </a:rPr>
              <a:t>(</a:t>
            </a:r>
            <a:endParaRPr b="0" i="0" sz="1300" u="none" cap="none" strike="noStrike">
              <a:solidFill>
                <a:srgbClr val="000000"/>
              </a:solidFill>
              <a:latin typeface="Courier New"/>
              <a:ea typeface="Courier New"/>
              <a:cs typeface="Courier New"/>
              <a:sym typeface="Courier New"/>
            </a:endParaRPr>
          </a:p>
          <a:p>
            <a:pPr indent="45720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  nome: Luiza },</a:t>
            </a:r>
            <a:endParaRPr b="0" i="0" sz="1300" u="none" cap="none" strike="noStrike">
              <a:solidFill>
                <a:srgbClr val="000000"/>
              </a:solidFill>
              <a:latin typeface="Courier New"/>
              <a:ea typeface="Courier New"/>
              <a:cs typeface="Courier New"/>
              <a:sym typeface="Courier New"/>
            </a:endParaRPr>
          </a:p>
          <a:p>
            <a:pPr indent="45720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 </a:t>
            </a:r>
            <a:r>
              <a:rPr b="1" i="0" lang="pt-BR" sz="1300" u="none" cap="none" strike="noStrike">
                <a:solidFill>
                  <a:srgbClr val="000000"/>
                </a:solidFill>
                <a:latin typeface="Courier New"/>
                <a:ea typeface="Courier New"/>
                <a:cs typeface="Courier New"/>
                <a:sym typeface="Courier New"/>
              </a:rPr>
              <a:t>$set</a:t>
            </a:r>
            <a:r>
              <a:rPr b="0" i="0" lang="pt-BR" sz="1300" u="none" cap="none" strike="noStrike">
                <a:solidFill>
                  <a:srgbClr val="000000"/>
                </a:solidFill>
                <a:latin typeface="Courier New"/>
                <a:ea typeface="Courier New"/>
                <a:cs typeface="Courier New"/>
                <a:sym typeface="Courier New"/>
              </a:rPr>
              <a:t>: {idade:22}  }</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pic>
        <p:nvPicPr>
          <p:cNvPr id="1468" name="Google Shape;1468;g11e42c64dc5_0_88"/>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1469" name="Google Shape;1469;g11e42c64dc5_0_88"/>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1470" name="Google Shape;1470;g11e42c64dc5_0_88"/>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1471" name="Google Shape;1471;g11e42c64dc5_0_88"/>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1472" name="Google Shape;1472;g11e42c64dc5_0_88"/>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1473" name="Google Shape;1473;g11e42c64dc5_0_88"/>
          <p:cNvSpPr txBox="1"/>
          <p:nvPr>
            <p:ph idx="1" type="body"/>
          </p:nvPr>
        </p:nvSpPr>
        <p:spPr>
          <a:xfrm>
            <a:off x="753000" y="86975"/>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13. Operações CRUD do MongoDB</a:t>
            </a:r>
            <a:endParaRPr b="1" sz="3300">
              <a:solidFill>
                <a:srgbClr val="0086FF"/>
              </a:solidFill>
            </a:endParaRPr>
          </a:p>
        </p:txBody>
      </p:sp>
      <p:sp>
        <p:nvSpPr>
          <p:cNvPr id="1474" name="Google Shape;1474;g11e42c64dc5_0_88"/>
          <p:cNvSpPr txBox="1"/>
          <p:nvPr/>
        </p:nvSpPr>
        <p:spPr>
          <a:xfrm>
            <a:off x="525425" y="701975"/>
            <a:ext cx="6864900" cy="2986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13.4 Operações de atualização</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upsert</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Cria um novo document, caso não exista nenhum com as características passadas.</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&gt;&gt; db.pessoas.</a:t>
            </a:r>
            <a:r>
              <a:rPr b="1" i="0" lang="pt-BR" sz="1300" u="none" cap="none" strike="noStrike">
                <a:solidFill>
                  <a:srgbClr val="A64D79"/>
                </a:solidFill>
                <a:latin typeface="Courier New"/>
                <a:ea typeface="Courier New"/>
                <a:cs typeface="Courier New"/>
                <a:sym typeface="Courier New"/>
              </a:rPr>
              <a:t>update</a:t>
            </a:r>
            <a:r>
              <a:rPr b="0" i="0" lang="pt-BR" sz="1300" u="none" cap="none" strike="noStrike">
                <a:solidFill>
                  <a:srgbClr val="000000"/>
                </a:solidFill>
                <a:latin typeface="Courier New"/>
                <a:ea typeface="Courier New"/>
                <a:cs typeface="Courier New"/>
                <a:sym typeface="Courier New"/>
              </a:rPr>
              <a:t>(</a:t>
            </a:r>
            <a:endParaRPr b="0" i="0" sz="1300" u="none" cap="none" strike="noStrike">
              <a:solidFill>
                <a:srgbClr val="000000"/>
              </a:solidFill>
              <a:latin typeface="Courier New"/>
              <a:ea typeface="Courier New"/>
              <a:cs typeface="Courier New"/>
              <a:sym typeface="Courier New"/>
            </a:endParaRPr>
          </a:p>
          <a:p>
            <a:pPr indent="45720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{nome: "Amanda"}, </a:t>
            </a:r>
            <a:endParaRPr b="0" i="0" sz="1300" u="none" cap="none" strike="noStrike">
              <a:solidFill>
                <a:srgbClr val="000000"/>
              </a:solidFill>
              <a:latin typeface="Courier New"/>
              <a:ea typeface="Courier New"/>
              <a:cs typeface="Courier New"/>
              <a:sym typeface="Courier New"/>
            </a:endParaRPr>
          </a:p>
          <a:p>
            <a:pPr indent="45720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a:t>
            </a:r>
            <a:r>
              <a:rPr b="1" i="0" lang="pt-BR" sz="1300" u="none" cap="none" strike="noStrike">
                <a:solidFill>
                  <a:srgbClr val="000000"/>
                </a:solidFill>
                <a:latin typeface="Courier New"/>
                <a:ea typeface="Courier New"/>
                <a:cs typeface="Courier New"/>
                <a:sym typeface="Courier New"/>
              </a:rPr>
              <a:t>$set:</a:t>
            </a:r>
            <a:r>
              <a:rPr b="0" i="0" lang="pt-BR" sz="1300" u="none" cap="none" strike="noStrike">
                <a:solidFill>
                  <a:srgbClr val="000000"/>
                </a:solidFill>
                <a:latin typeface="Courier New"/>
                <a:ea typeface="Courier New"/>
                <a:cs typeface="Courier New"/>
                <a:sym typeface="Courier New"/>
              </a:rPr>
              <a:t> {idade: 40} }, {</a:t>
            </a:r>
            <a:r>
              <a:rPr b="1" i="0" lang="pt-BR" sz="1300" u="none" cap="none" strike="noStrike">
                <a:solidFill>
                  <a:srgbClr val="000000"/>
                </a:solidFill>
                <a:latin typeface="Courier New"/>
                <a:ea typeface="Courier New"/>
                <a:cs typeface="Courier New"/>
                <a:sym typeface="Courier New"/>
              </a:rPr>
              <a:t>upsert</a:t>
            </a:r>
            <a:r>
              <a:rPr b="0" i="0" lang="pt-BR" sz="1300" u="none" cap="none" strike="noStrike">
                <a:solidFill>
                  <a:srgbClr val="000000"/>
                </a:solidFill>
                <a:latin typeface="Courier New"/>
                <a:ea typeface="Courier New"/>
                <a:cs typeface="Courier New"/>
                <a:sym typeface="Courier New"/>
              </a:rPr>
              <a:t>: true}</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pic>
        <p:nvPicPr>
          <p:cNvPr id="1479" name="Google Shape;1479;g11e42c64dc5_0_98"/>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1480" name="Google Shape;1480;g11e42c64dc5_0_98"/>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1481" name="Google Shape;1481;g11e42c64dc5_0_98"/>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1482" name="Google Shape;1482;g11e42c64dc5_0_98"/>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1483" name="Google Shape;1483;g11e42c64dc5_0_98"/>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1484" name="Google Shape;1484;g11e42c64dc5_0_98"/>
          <p:cNvSpPr txBox="1"/>
          <p:nvPr>
            <p:ph idx="1" type="body"/>
          </p:nvPr>
        </p:nvSpPr>
        <p:spPr>
          <a:xfrm>
            <a:off x="753000" y="86975"/>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13. Operações CRUD do MongoDB</a:t>
            </a:r>
            <a:endParaRPr b="1" sz="3300">
              <a:solidFill>
                <a:srgbClr val="0086FF"/>
              </a:solidFill>
            </a:endParaRPr>
          </a:p>
        </p:txBody>
      </p:sp>
      <p:sp>
        <p:nvSpPr>
          <p:cNvPr id="1485" name="Google Shape;1485;g11e42c64dc5_0_98"/>
          <p:cNvSpPr txBox="1"/>
          <p:nvPr/>
        </p:nvSpPr>
        <p:spPr>
          <a:xfrm>
            <a:off x="525425" y="701975"/>
            <a:ext cx="6864900" cy="2986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13.4 Operações de atualização</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unset</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Remove os campos especificados nele.</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&gt;&gt; db.pessoas.</a:t>
            </a:r>
            <a:r>
              <a:rPr b="1" i="0" lang="pt-BR" sz="1300" u="none" cap="none" strike="noStrike">
                <a:solidFill>
                  <a:srgbClr val="A64D79"/>
                </a:solidFill>
                <a:latin typeface="Courier New"/>
                <a:ea typeface="Courier New"/>
                <a:cs typeface="Courier New"/>
                <a:sym typeface="Courier New"/>
              </a:rPr>
              <a:t>update</a:t>
            </a:r>
            <a:r>
              <a:rPr b="0" i="0" lang="pt-BR" sz="1300" u="none" cap="none" strike="noStrike">
                <a:solidFill>
                  <a:srgbClr val="000000"/>
                </a:solidFill>
                <a:latin typeface="Courier New"/>
                <a:ea typeface="Courier New"/>
                <a:cs typeface="Courier New"/>
                <a:sym typeface="Courier New"/>
              </a:rPr>
              <a:t>(</a:t>
            </a:r>
            <a:endParaRPr b="0" i="0" sz="1300" u="none" cap="none" strike="noStrike">
              <a:solidFill>
                <a:srgbClr val="000000"/>
              </a:solidFill>
              <a:latin typeface="Courier New"/>
              <a:ea typeface="Courier New"/>
              <a:cs typeface="Courier New"/>
              <a:sym typeface="Courier New"/>
            </a:endParaRPr>
          </a:p>
          <a:p>
            <a:pPr indent="45720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  nome: 'seu madruga'  },</a:t>
            </a:r>
            <a:endParaRPr b="0" i="0" sz="1300" u="none" cap="none" strike="noStrike">
              <a:solidFill>
                <a:srgbClr val="000000"/>
              </a:solidFill>
              <a:latin typeface="Courier New"/>
              <a:ea typeface="Courier New"/>
              <a:cs typeface="Courier New"/>
              <a:sym typeface="Courier New"/>
            </a:endParaRPr>
          </a:p>
          <a:p>
            <a:pPr indent="45720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  </a:t>
            </a:r>
            <a:r>
              <a:rPr b="1" i="0" lang="pt-BR" sz="1300" u="none" cap="none" strike="noStrike">
                <a:solidFill>
                  <a:srgbClr val="000000"/>
                </a:solidFill>
                <a:latin typeface="Courier New"/>
                <a:ea typeface="Courier New"/>
                <a:cs typeface="Courier New"/>
                <a:sym typeface="Courier New"/>
              </a:rPr>
              <a:t>$unset</a:t>
            </a:r>
            <a:r>
              <a:rPr b="0" i="0" lang="pt-BR" sz="1300" u="none" cap="none" strike="noStrike">
                <a:solidFill>
                  <a:srgbClr val="000000"/>
                </a:solidFill>
                <a:latin typeface="Courier New"/>
                <a:ea typeface="Courier New"/>
                <a:cs typeface="Courier New"/>
                <a:sym typeface="Courier New"/>
              </a:rPr>
              <a:t>: {profissao:1}  }</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0" i="1" lang="pt-BR" sz="1300" u="none" cap="none" strike="noStrike">
                <a:solidFill>
                  <a:srgbClr val="3C78D8"/>
                </a:solidFill>
                <a:latin typeface="Courier New"/>
                <a:ea typeface="Courier New"/>
                <a:cs typeface="Courier New"/>
                <a:sym typeface="Courier New"/>
              </a:rPr>
              <a:t>// remove o campo profissão do document onde o nome é seu madruga</a:t>
            </a:r>
            <a:endParaRPr b="0" i="1" sz="1300" u="none" cap="none" strike="noStrike">
              <a:solidFill>
                <a:srgbClr val="3C78D8"/>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pic>
        <p:nvPicPr>
          <p:cNvPr id="1490" name="Google Shape;1490;g11d50df9cf4_0_159"/>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1491" name="Google Shape;1491;g11d50df9cf4_0_159"/>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1492" name="Google Shape;1492;g11d50df9cf4_0_159"/>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1493" name="Google Shape;1493;g11d50df9cf4_0_159"/>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1494" name="Google Shape;1494;g11d50df9cf4_0_159"/>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1495" name="Google Shape;1495;g11d50df9cf4_0_159"/>
          <p:cNvSpPr txBox="1"/>
          <p:nvPr>
            <p:ph idx="1" type="body"/>
          </p:nvPr>
        </p:nvSpPr>
        <p:spPr>
          <a:xfrm>
            <a:off x="753000" y="86975"/>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13. Operações CRUD do MongoDB</a:t>
            </a:r>
            <a:endParaRPr b="1" sz="3300">
              <a:solidFill>
                <a:srgbClr val="0086FF"/>
              </a:solidFill>
            </a:endParaRPr>
          </a:p>
        </p:txBody>
      </p:sp>
      <p:sp>
        <p:nvSpPr>
          <p:cNvPr id="1496" name="Google Shape;1496;g11d50df9cf4_0_159"/>
          <p:cNvSpPr txBox="1"/>
          <p:nvPr/>
        </p:nvSpPr>
        <p:spPr>
          <a:xfrm>
            <a:off x="525425" y="701975"/>
            <a:ext cx="6864900" cy="1985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13.4 Operações de atualização</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chemeClr val="dk1"/>
              </a:buClr>
              <a:buSzPts val="1100"/>
              <a:buFont typeface="Arial"/>
              <a:buNone/>
            </a:pPr>
            <a:r>
              <a:rPr b="0" i="0" lang="pt-BR" sz="1300" u="none" cap="none" strike="noStrike">
                <a:solidFill>
                  <a:schemeClr val="dk1"/>
                </a:solidFill>
                <a:latin typeface="Montserrat"/>
                <a:ea typeface="Montserrat"/>
                <a:cs typeface="Montserrat"/>
                <a:sym typeface="Montserrat"/>
              </a:rPr>
              <a:t>Você pode especificar critérios, ou filtros, que identificam os documentos a serem atualizados. Esses filtros usam a mesma sintaxe das operações de leitura.</a:t>
            </a:r>
            <a:endParaRPr b="0" i="0" sz="13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p:txBody>
      </p:sp>
      <p:pic>
        <p:nvPicPr>
          <p:cNvPr id="1497" name="Google Shape;1497;g11d50df9cf4_0_159"/>
          <p:cNvPicPr preferRelativeResize="0"/>
          <p:nvPr/>
        </p:nvPicPr>
        <p:blipFill rotWithShape="1">
          <a:blip r:embed="rId8">
            <a:alphaModFix/>
          </a:blip>
          <a:srcRect b="0" l="0" r="0" t="0"/>
          <a:stretch/>
        </p:blipFill>
        <p:spPr>
          <a:xfrm>
            <a:off x="753000" y="2395825"/>
            <a:ext cx="6096000" cy="123825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pic>
        <p:nvPicPr>
          <p:cNvPr id="1502" name="Google Shape;1502;g11df7ea6070_0_64"/>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1503" name="Google Shape;1503;g11df7ea6070_0_64"/>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1504" name="Google Shape;1504;g11df7ea6070_0_64"/>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1505" name="Google Shape;1505;g11df7ea6070_0_64"/>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1506" name="Google Shape;1506;g11df7ea6070_0_64"/>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1507" name="Google Shape;1507;g11df7ea6070_0_64"/>
          <p:cNvSpPr txBox="1"/>
          <p:nvPr>
            <p:ph idx="1" type="body"/>
          </p:nvPr>
        </p:nvSpPr>
        <p:spPr>
          <a:xfrm>
            <a:off x="753000" y="86975"/>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13. Operações CRUD do MongoDB</a:t>
            </a:r>
            <a:endParaRPr b="1" sz="3300">
              <a:solidFill>
                <a:srgbClr val="0086FF"/>
              </a:solidFill>
            </a:endParaRPr>
          </a:p>
        </p:txBody>
      </p:sp>
      <p:sp>
        <p:nvSpPr>
          <p:cNvPr id="1508" name="Google Shape;1508;g11df7ea6070_0_64"/>
          <p:cNvSpPr txBox="1"/>
          <p:nvPr/>
        </p:nvSpPr>
        <p:spPr>
          <a:xfrm>
            <a:off x="415775" y="384800"/>
            <a:ext cx="6864900" cy="158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13.4 Operações de atualização</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Campos:</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p:txBody>
      </p:sp>
      <p:graphicFrame>
        <p:nvGraphicFramePr>
          <p:cNvPr id="1509" name="Google Shape;1509;g11df7ea6070_0_64"/>
          <p:cNvGraphicFramePr/>
          <p:nvPr/>
        </p:nvGraphicFramePr>
        <p:xfrm>
          <a:off x="316100" y="1187625"/>
          <a:ext cx="3000000" cy="3000000"/>
        </p:xfrm>
        <a:graphic>
          <a:graphicData uri="http://schemas.openxmlformats.org/drawingml/2006/table">
            <a:tbl>
              <a:tblPr>
                <a:solidFill>
                  <a:srgbClr val="FFFFFF"/>
                </a:solidFill>
                <a:tableStyleId>{E058583C-0CBC-4005-98CA-4F0188C42B88}</a:tableStyleId>
              </a:tblPr>
              <a:tblGrid>
                <a:gridCol w="2209800"/>
                <a:gridCol w="5162550"/>
              </a:tblGrid>
              <a:tr h="270900">
                <a:tc>
                  <a:txBody>
                    <a:bodyPr/>
                    <a:lstStyle/>
                    <a:p>
                      <a:pPr indent="0" lvl="0" marL="0" marR="0" rtl="0" algn="l">
                        <a:lnSpc>
                          <a:spcPct val="100000"/>
                        </a:lnSpc>
                        <a:spcBef>
                          <a:spcPts val="0"/>
                        </a:spcBef>
                        <a:spcAft>
                          <a:spcPts val="0"/>
                        </a:spcAft>
                        <a:buClr>
                          <a:srgbClr val="000000"/>
                        </a:buClr>
                        <a:buSzPts val="1000"/>
                        <a:buFont typeface="Arial"/>
                        <a:buNone/>
                      </a:pPr>
                      <a:r>
                        <a:rPr lang="pt-BR" sz="1000" u="none" cap="none" strike="noStrike">
                          <a:latin typeface="Courier New"/>
                          <a:ea typeface="Courier New"/>
                          <a:cs typeface="Courier New"/>
                          <a:sym typeface="Courier New"/>
                        </a:rPr>
                        <a:t>Nome</a:t>
                      </a:r>
                      <a:endParaRPr sz="1000" u="none" cap="none" strike="noStrike">
                        <a:latin typeface="Courier New"/>
                        <a:ea typeface="Courier New"/>
                        <a:cs typeface="Courier New"/>
                        <a:sym typeface="Courier New"/>
                      </a:endParaRPr>
                    </a:p>
                  </a:txBody>
                  <a:tcPr marT="76200" marB="76200" marR="76200" marL="76200" anchor="ctr">
                    <a:lnL cap="flat" cmpd="sng" w="9525">
                      <a:solidFill>
                        <a:srgbClr val="E7EEEC"/>
                      </a:solidFill>
                      <a:prstDash val="solid"/>
                      <a:round/>
                      <a:headEnd len="sm" w="sm" type="none"/>
                      <a:tailEnd len="sm" w="sm" type="none"/>
                    </a:lnL>
                    <a:lnR cap="flat" cmpd="sng" w="9525">
                      <a:solidFill>
                        <a:srgbClr val="E7EEEC"/>
                      </a:solidFill>
                      <a:prstDash val="solid"/>
                      <a:round/>
                      <a:headEnd len="sm" w="sm" type="none"/>
                      <a:tailEnd len="sm" w="sm" type="none"/>
                    </a:lnR>
                    <a:lnT cap="flat" cmpd="sng" w="9525">
                      <a:solidFill>
                        <a:srgbClr val="E7EEEC"/>
                      </a:solidFill>
                      <a:prstDash val="solid"/>
                      <a:round/>
                      <a:headEnd len="sm" w="sm" type="none"/>
                      <a:tailEnd len="sm" w="sm" type="none"/>
                    </a:lnT>
                    <a:lnB cap="flat" cmpd="sng" w="28575">
                      <a:solidFill>
                        <a:srgbClr val="E7EEE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pt-BR" sz="1000" u="none" cap="none" strike="noStrike">
                          <a:latin typeface="Courier New"/>
                          <a:ea typeface="Courier New"/>
                          <a:cs typeface="Courier New"/>
                          <a:sym typeface="Courier New"/>
                        </a:rPr>
                        <a:t>Descrição</a:t>
                      </a:r>
                      <a:endParaRPr sz="1000" u="none" cap="none" strike="noStrike">
                        <a:latin typeface="Courier New"/>
                        <a:ea typeface="Courier New"/>
                        <a:cs typeface="Courier New"/>
                        <a:sym typeface="Courier New"/>
                      </a:endParaRPr>
                    </a:p>
                  </a:txBody>
                  <a:tcPr marT="76200" marB="76200" marR="76200" marL="76200" anchor="ctr">
                    <a:lnL cap="flat" cmpd="sng" w="9525">
                      <a:solidFill>
                        <a:srgbClr val="E7EEEC"/>
                      </a:solidFill>
                      <a:prstDash val="solid"/>
                      <a:round/>
                      <a:headEnd len="sm" w="sm" type="none"/>
                      <a:tailEnd len="sm" w="sm" type="none"/>
                    </a:lnL>
                    <a:lnR cap="flat" cmpd="sng" w="9525">
                      <a:solidFill>
                        <a:srgbClr val="E7EEEC"/>
                      </a:solidFill>
                      <a:prstDash val="solid"/>
                      <a:round/>
                      <a:headEnd len="sm" w="sm" type="none"/>
                      <a:tailEnd len="sm" w="sm" type="none"/>
                    </a:lnR>
                    <a:lnT cap="flat" cmpd="sng" w="9525">
                      <a:solidFill>
                        <a:srgbClr val="E7EEEC"/>
                      </a:solidFill>
                      <a:prstDash val="solid"/>
                      <a:round/>
                      <a:headEnd len="sm" w="sm" type="none"/>
                      <a:tailEnd len="sm" w="sm" type="none"/>
                    </a:lnT>
                    <a:lnB cap="flat" cmpd="sng" w="28575">
                      <a:solidFill>
                        <a:srgbClr val="E7EEEC"/>
                      </a:solidFill>
                      <a:prstDash val="solid"/>
                      <a:round/>
                      <a:headEnd len="sm" w="sm" type="none"/>
                      <a:tailEnd len="sm" w="sm" type="none"/>
                    </a:lnB>
                  </a:tcPr>
                </a:tc>
              </a:tr>
              <a:tr h="406350">
                <a:tc>
                  <a:txBody>
                    <a:bodyPr/>
                    <a:lstStyle/>
                    <a:p>
                      <a:pPr indent="0" lvl="0" marL="0" marR="0" rtl="0" algn="l">
                        <a:lnSpc>
                          <a:spcPct val="100000"/>
                        </a:lnSpc>
                        <a:spcBef>
                          <a:spcPts val="0"/>
                        </a:spcBef>
                        <a:spcAft>
                          <a:spcPts val="0"/>
                        </a:spcAft>
                        <a:buClr>
                          <a:srgbClr val="000000"/>
                        </a:buClr>
                        <a:buSzPts val="1000"/>
                        <a:buFont typeface="Arial"/>
                        <a:buNone/>
                      </a:pPr>
                      <a:r>
                        <a:rPr lang="pt-BR" sz="1000" u="none" cap="none" strike="noStrike">
                          <a:latin typeface="Courier New"/>
                          <a:ea typeface="Courier New"/>
                          <a:cs typeface="Courier New"/>
                          <a:sym typeface="Courier New"/>
                        </a:rPr>
                        <a:t>$currentDate</a:t>
                      </a:r>
                      <a:endParaRPr sz="1000" u="none" cap="none" strike="noStrike">
                        <a:latin typeface="Courier New"/>
                        <a:ea typeface="Courier New"/>
                        <a:cs typeface="Courier New"/>
                        <a:sym typeface="Courier New"/>
                      </a:endParaRPr>
                    </a:p>
                  </a:txBody>
                  <a:tcPr marT="76200" marB="76200" marR="76200" marL="762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28575">
                      <a:solidFill>
                        <a:srgbClr val="E7EEE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000"/>
                        <a:buFont typeface="Arial"/>
                        <a:buNone/>
                      </a:pPr>
                      <a:r>
                        <a:rPr lang="pt-BR" sz="1000" u="none" cap="none" strike="noStrike">
                          <a:latin typeface="Courier New"/>
                          <a:ea typeface="Courier New"/>
                          <a:cs typeface="Courier New"/>
                          <a:sym typeface="Courier New"/>
                        </a:rPr>
                        <a:t>Define o valor de um campo para a data atual, como uma data ou um carimbo de data/hora.</a:t>
                      </a:r>
                      <a:endParaRPr sz="1000" u="none" cap="none" strike="noStrike">
                        <a:latin typeface="Courier New"/>
                        <a:ea typeface="Courier New"/>
                        <a:cs typeface="Courier New"/>
                        <a:sym typeface="Courier New"/>
                      </a:endParaRPr>
                    </a:p>
                  </a:txBody>
                  <a:tcPr marT="76200" marB="76200" marR="76200" marL="762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28575">
                      <a:solidFill>
                        <a:srgbClr val="E7EEEC"/>
                      </a:solidFill>
                      <a:prstDash val="solid"/>
                      <a:round/>
                      <a:headEnd len="sm" w="sm" type="none"/>
                      <a:tailEnd len="sm" w="sm" type="none"/>
                    </a:lnT>
                    <a:lnB cap="flat" cmpd="sng" w="9525">
                      <a:solidFill>
                        <a:srgbClr val="000000"/>
                      </a:solidFill>
                      <a:prstDash val="solid"/>
                      <a:round/>
                      <a:headEnd len="sm" w="sm" type="none"/>
                      <a:tailEnd len="sm" w="sm" type="none"/>
                    </a:lnB>
                  </a:tcPr>
                </a:tc>
              </a:tr>
              <a:tr h="270900">
                <a:tc>
                  <a:txBody>
                    <a:bodyPr/>
                    <a:lstStyle/>
                    <a:p>
                      <a:pPr indent="0" lvl="0" marL="0" marR="0" rtl="0" algn="l">
                        <a:lnSpc>
                          <a:spcPct val="100000"/>
                        </a:lnSpc>
                        <a:spcBef>
                          <a:spcPts val="0"/>
                        </a:spcBef>
                        <a:spcAft>
                          <a:spcPts val="0"/>
                        </a:spcAft>
                        <a:buClr>
                          <a:srgbClr val="000000"/>
                        </a:buClr>
                        <a:buSzPts val="1000"/>
                        <a:buFont typeface="Arial"/>
                        <a:buNone/>
                      </a:pPr>
                      <a:r>
                        <a:rPr lang="pt-BR" sz="1000" u="none" cap="none" strike="noStrike">
                          <a:latin typeface="Courier New"/>
                          <a:ea typeface="Courier New"/>
                          <a:cs typeface="Courier New"/>
                          <a:sym typeface="Courier New"/>
                        </a:rPr>
                        <a:t>$inc</a:t>
                      </a:r>
                      <a:endParaRPr sz="1000" u="none" cap="none" strike="noStrike">
                        <a:latin typeface="Courier New"/>
                        <a:ea typeface="Courier New"/>
                        <a:cs typeface="Courier New"/>
                        <a:sym typeface="Courier New"/>
                      </a:endParaRPr>
                    </a:p>
                  </a:txBody>
                  <a:tcPr marT="76200" marB="76200" marR="76200" marL="762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000"/>
                        <a:buFont typeface="Arial"/>
                        <a:buNone/>
                      </a:pPr>
                      <a:r>
                        <a:rPr lang="pt-BR" sz="1000" u="none" cap="none" strike="noStrike">
                          <a:latin typeface="Courier New"/>
                          <a:ea typeface="Courier New"/>
                          <a:cs typeface="Courier New"/>
                          <a:sym typeface="Courier New"/>
                        </a:rPr>
                        <a:t>Incrementa o valor do campo pelo valor especificado.</a:t>
                      </a:r>
                      <a:endParaRPr sz="1000" u="none" cap="none" strike="noStrike">
                        <a:latin typeface="Courier New"/>
                        <a:ea typeface="Courier New"/>
                        <a:cs typeface="Courier New"/>
                        <a:sym typeface="Courier New"/>
                      </a:endParaRPr>
                    </a:p>
                  </a:txBody>
                  <a:tcPr marT="76200" marB="76200" marR="76200" marL="762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06350">
                <a:tc>
                  <a:txBody>
                    <a:bodyPr/>
                    <a:lstStyle/>
                    <a:p>
                      <a:pPr indent="0" lvl="0" marL="0" marR="0" rtl="0" algn="l">
                        <a:lnSpc>
                          <a:spcPct val="100000"/>
                        </a:lnSpc>
                        <a:spcBef>
                          <a:spcPts val="0"/>
                        </a:spcBef>
                        <a:spcAft>
                          <a:spcPts val="0"/>
                        </a:spcAft>
                        <a:buClr>
                          <a:srgbClr val="000000"/>
                        </a:buClr>
                        <a:buSzPts val="1000"/>
                        <a:buFont typeface="Arial"/>
                        <a:buNone/>
                      </a:pPr>
                      <a:r>
                        <a:rPr lang="pt-BR" sz="1000" u="none" cap="none" strike="noStrike">
                          <a:latin typeface="Courier New"/>
                          <a:ea typeface="Courier New"/>
                          <a:cs typeface="Courier New"/>
                          <a:sym typeface="Courier New"/>
                        </a:rPr>
                        <a:t>$min</a:t>
                      </a:r>
                      <a:endParaRPr sz="1000" u="none" cap="none" strike="noStrike">
                        <a:latin typeface="Courier New"/>
                        <a:ea typeface="Courier New"/>
                        <a:cs typeface="Courier New"/>
                        <a:sym typeface="Courier New"/>
                      </a:endParaRPr>
                    </a:p>
                  </a:txBody>
                  <a:tcPr marT="76200" marB="76200" marR="76200" marL="762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000"/>
                        <a:buFont typeface="Arial"/>
                        <a:buNone/>
                      </a:pPr>
                      <a:r>
                        <a:rPr lang="pt-BR" sz="1000" u="none" cap="none" strike="noStrike">
                          <a:latin typeface="Courier New"/>
                          <a:ea typeface="Courier New"/>
                          <a:cs typeface="Courier New"/>
                          <a:sym typeface="Courier New"/>
                        </a:rPr>
                        <a:t>Atualiza o campo apenas se o valor especificado for menor que o valor do campo existente.</a:t>
                      </a:r>
                      <a:endParaRPr sz="1000" u="none" cap="none" strike="noStrike">
                        <a:latin typeface="Courier New"/>
                        <a:ea typeface="Courier New"/>
                        <a:cs typeface="Courier New"/>
                        <a:sym typeface="Courier New"/>
                      </a:endParaRPr>
                    </a:p>
                  </a:txBody>
                  <a:tcPr marT="76200" marB="76200" marR="76200" marL="762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06350">
                <a:tc>
                  <a:txBody>
                    <a:bodyPr/>
                    <a:lstStyle/>
                    <a:p>
                      <a:pPr indent="0" lvl="0" marL="0" marR="0" rtl="0" algn="l">
                        <a:lnSpc>
                          <a:spcPct val="100000"/>
                        </a:lnSpc>
                        <a:spcBef>
                          <a:spcPts val="0"/>
                        </a:spcBef>
                        <a:spcAft>
                          <a:spcPts val="0"/>
                        </a:spcAft>
                        <a:buClr>
                          <a:srgbClr val="000000"/>
                        </a:buClr>
                        <a:buSzPts val="1000"/>
                        <a:buFont typeface="Arial"/>
                        <a:buNone/>
                      </a:pPr>
                      <a:r>
                        <a:rPr lang="pt-BR" sz="1000" u="none" cap="none" strike="noStrike">
                          <a:latin typeface="Courier New"/>
                          <a:ea typeface="Courier New"/>
                          <a:cs typeface="Courier New"/>
                          <a:sym typeface="Courier New"/>
                        </a:rPr>
                        <a:t>$max</a:t>
                      </a:r>
                      <a:endParaRPr sz="1000" u="none" cap="none" strike="noStrike">
                        <a:latin typeface="Courier New"/>
                        <a:ea typeface="Courier New"/>
                        <a:cs typeface="Courier New"/>
                        <a:sym typeface="Courier New"/>
                      </a:endParaRPr>
                    </a:p>
                  </a:txBody>
                  <a:tcPr marT="76200" marB="76200" marR="76200" marL="762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000"/>
                        <a:buFont typeface="Arial"/>
                        <a:buNone/>
                      </a:pPr>
                      <a:r>
                        <a:rPr lang="pt-BR" sz="1000" u="none" cap="none" strike="noStrike">
                          <a:latin typeface="Courier New"/>
                          <a:ea typeface="Courier New"/>
                          <a:cs typeface="Courier New"/>
                          <a:sym typeface="Courier New"/>
                        </a:rPr>
                        <a:t>Atualiza o campo apenas se o valor especificado for maior que o valor do campo existente.</a:t>
                      </a:r>
                      <a:endParaRPr sz="1000" u="none" cap="none" strike="noStrike">
                        <a:latin typeface="Courier New"/>
                        <a:ea typeface="Courier New"/>
                        <a:cs typeface="Courier New"/>
                        <a:sym typeface="Courier New"/>
                      </a:endParaRPr>
                    </a:p>
                  </a:txBody>
                  <a:tcPr marT="76200" marB="76200" marR="76200" marL="762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0900">
                <a:tc>
                  <a:txBody>
                    <a:bodyPr/>
                    <a:lstStyle/>
                    <a:p>
                      <a:pPr indent="0" lvl="0" marL="0" marR="0" rtl="0" algn="l">
                        <a:lnSpc>
                          <a:spcPct val="100000"/>
                        </a:lnSpc>
                        <a:spcBef>
                          <a:spcPts val="0"/>
                        </a:spcBef>
                        <a:spcAft>
                          <a:spcPts val="0"/>
                        </a:spcAft>
                        <a:buClr>
                          <a:srgbClr val="000000"/>
                        </a:buClr>
                        <a:buSzPts val="1000"/>
                        <a:buFont typeface="Arial"/>
                        <a:buNone/>
                      </a:pPr>
                      <a:r>
                        <a:rPr lang="pt-BR" sz="1000" u="none" cap="none" strike="noStrike">
                          <a:latin typeface="Courier New"/>
                          <a:ea typeface="Courier New"/>
                          <a:cs typeface="Courier New"/>
                          <a:sym typeface="Courier New"/>
                        </a:rPr>
                        <a:t>$mul</a:t>
                      </a:r>
                      <a:endParaRPr sz="1000" u="none" cap="none" strike="noStrike">
                        <a:latin typeface="Courier New"/>
                        <a:ea typeface="Courier New"/>
                        <a:cs typeface="Courier New"/>
                        <a:sym typeface="Courier New"/>
                      </a:endParaRPr>
                    </a:p>
                  </a:txBody>
                  <a:tcPr marT="76200" marB="76200" marR="76200" marL="762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000"/>
                        <a:buFont typeface="Arial"/>
                        <a:buNone/>
                      </a:pPr>
                      <a:r>
                        <a:rPr lang="pt-BR" sz="1000" u="none" cap="none" strike="noStrike">
                          <a:latin typeface="Courier New"/>
                          <a:ea typeface="Courier New"/>
                          <a:cs typeface="Courier New"/>
                          <a:sym typeface="Courier New"/>
                        </a:rPr>
                        <a:t>Multiplica o valor do campo pelo valor especificado.</a:t>
                      </a:r>
                      <a:endParaRPr sz="1000" u="none" cap="none" strike="noStrike">
                        <a:latin typeface="Courier New"/>
                        <a:ea typeface="Courier New"/>
                        <a:cs typeface="Courier New"/>
                        <a:sym typeface="Courier New"/>
                      </a:endParaRPr>
                    </a:p>
                  </a:txBody>
                  <a:tcPr marT="76200" marB="76200" marR="76200" marL="762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0900">
                <a:tc>
                  <a:txBody>
                    <a:bodyPr/>
                    <a:lstStyle/>
                    <a:p>
                      <a:pPr indent="0" lvl="0" marL="0" marR="0" rtl="0" algn="l">
                        <a:lnSpc>
                          <a:spcPct val="100000"/>
                        </a:lnSpc>
                        <a:spcBef>
                          <a:spcPts val="0"/>
                        </a:spcBef>
                        <a:spcAft>
                          <a:spcPts val="0"/>
                        </a:spcAft>
                        <a:buClr>
                          <a:srgbClr val="000000"/>
                        </a:buClr>
                        <a:buSzPts val="1000"/>
                        <a:buFont typeface="Arial"/>
                        <a:buNone/>
                      </a:pPr>
                      <a:r>
                        <a:rPr lang="pt-BR" sz="1000" u="none" cap="none" strike="noStrike">
                          <a:latin typeface="Courier New"/>
                          <a:ea typeface="Courier New"/>
                          <a:cs typeface="Courier New"/>
                          <a:sym typeface="Courier New"/>
                        </a:rPr>
                        <a:t>$rename</a:t>
                      </a:r>
                      <a:endParaRPr sz="1000" u="none" cap="none" strike="noStrike">
                        <a:latin typeface="Courier New"/>
                        <a:ea typeface="Courier New"/>
                        <a:cs typeface="Courier New"/>
                        <a:sym typeface="Courier New"/>
                      </a:endParaRPr>
                    </a:p>
                  </a:txBody>
                  <a:tcPr marT="76200" marB="76200" marR="76200" marL="762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000"/>
                        <a:buFont typeface="Arial"/>
                        <a:buNone/>
                      </a:pPr>
                      <a:r>
                        <a:rPr lang="pt-BR" sz="1000" u="none" cap="none" strike="noStrike">
                          <a:latin typeface="Courier New"/>
                          <a:ea typeface="Courier New"/>
                          <a:cs typeface="Courier New"/>
                          <a:sym typeface="Courier New"/>
                        </a:rPr>
                        <a:t>Renomeia um campo.</a:t>
                      </a:r>
                      <a:endParaRPr sz="1000" u="none" cap="none" strike="noStrike">
                        <a:latin typeface="Courier New"/>
                        <a:ea typeface="Courier New"/>
                        <a:cs typeface="Courier New"/>
                        <a:sym typeface="Courier New"/>
                      </a:endParaRPr>
                    </a:p>
                  </a:txBody>
                  <a:tcPr marT="76200" marB="76200" marR="76200" marL="762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0900">
                <a:tc>
                  <a:txBody>
                    <a:bodyPr/>
                    <a:lstStyle/>
                    <a:p>
                      <a:pPr indent="0" lvl="0" marL="0" marR="0" rtl="0" algn="l">
                        <a:lnSpc>
                          <a:spcPct val="100000"/>
                        </a:lnSpc>
                        <a:spcBef>
                          <a:spcPts val="0"/>
                        </a:spcBef>
                        <a:spcAft>
                          <a:spcPts val="0"/>
                        </a:spcAft>
                        <a:buClr>
                          <a:srgbClr val="000000"/>
                        </a:buClr>
                        <a:buSzPts val="1000"/>
                        <a:buFont typeface="Arial"/>
                        <a:buNone/>
                      </a:pPr>
                      <a:r>
                        <a:rPr lang="pt-BR" sz="1000" u="none" cap="none" strike="noStrike">
                          <a:latin typeface="Courier New"/>
                          <a:ea typeface="Courier New"/>
                          <a:cs typeface="Courier New"/>
                          <a:sym typeface="Courier New"/>
                        </a:rPr>
                        <a:t>$set</a:t>
                      </a:r>
                      <a:endParaRPr sz="1000" u="none" cap="none" strike="noStrike">
                        <a:latin typeface="Courier New"/>
                        <a:ea typeface="Courier New"/>
                        <a:cs typeface="Courier New"/>
                        <a:sym typeface="Courier New"/>
                      </a:endParaRPr>
                    </a:p>
                  </a:txBody>
                  <a:tcPr marT="76200" marB="76200" marR="76200" marL="762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000"/>
                        <a:buFont typeface="Arial"/>
                        <a:buNone/>
                      </a:pPr>
                      <a:r>
                        <a:rPr lang="pt-BR" sz="1000" u="none" cap="none" strike="noStrike">
                          <a:latin typeface="Courier New"/>
                          <a:ea typeface="Courier New"/>
                          <a:cs typeface="Courier New"/>
                          <a:sym typeface="Courier New"/>
                        </a:rPr>
                        <a:t>Define o valor de um campo em um documento.</a:t>
                      </a:r>
                      <a:endParaRPr sz="1000" u="none" cap="none" strike="noStrike">
                        <a:latin typeface="Courier New"/>
                        <a:ea typeface="Courier New"/>
                        <a:cs typeface="Courier New"/>
                        <a:sym typeface="Courier New"/>
                      </a:endParaRPr>
                    </a:p>
                  </a:txBody>
                  <a:tcPr marT="76200" marB="76200" marR="76200" marL="762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41825">
                <a:tc>
                  <a:txBody>
                    <a:bodyPr/>
                    <a:lstStyle/>
                    <a:p>
                      <a:pPr indent="0" lvl="0" marL="0" marR="0" rtl="0" algn="l">
                        <a:lnSpc>
                          <a:spcPct val="100000"/>
                        </a:lnSpc>
                        <a:spcBef>
                          <a:spcPts val="0"/>
                        </a:spcBef>
                        <a:spcAft>
                          <a:spcPts val="0"/>
                        </a:spcAft>
                        <a:buClr>
                          <a:srgbClr val="000000"/>
                        </a:buClr>
                        <a:buSzPts val="1000"/>
                        <a:buFont typeface="Arial"/>
                        <a:buNone/>
                      </a:pPr>
                      <a:r>
                        <a:rPr lang="pt-BR" sz="1000" u="none" cap="none" strike="noStrike">
                          <a:latin typeface="Courier New"/>
                          <a:ea typeface="Courier New"/>
                          <a:cs typeface="Courier New"/>
                          <a:sym typeface="Courier New"/>
                        </a:rPr>
                        <a:t>$setOnInsert</a:t>
                      </a:r>
                      <a:endParaRPr sz="1000" u="none" cap="none" strike="noStrike">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Courier New"/>
                        <a:ea typeface="Courier New"/>
                        <a:cs typeface="Courier New"/>
                        <a:sym typeface="Courier New"/>
                      </a:endParaRPr>
                    </a:p>
                  </a:txBody>
                  <a:tcPr marT="76200" marB="76200" marR="76200" marL="762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000"/>
                        <a:buFont typeface="Arial"/>
                        <a:buNone/>
                      </a:pPr>
                      <a:r>
                        <a:rPr lang="pt-BR" sz="1000" u="none" cap="none" strike="noStrike">
                          <a:latin typeface="Courier New"/>
                          <a:ea typeface="Courier New"/>
                          <a:cs typeface="Courier New"/>
                          <a:sym typeface="Courier New"/>
                        </a:rPr>
                        <a:t>Define o valor de um campo se uma atualização resultar na inserção de um documento. Não tem efeito nas operações de atualização que modificam documentos existentes.</a:t>
                      </a:r>
                      <a:endParaRPr sz="1000" u="none" cap="none" strike="noStrike">
                        <a:latin typeface="Courier New"/>
                        <a:ea typeface="Courier New"/>
                        <a:cs typeface="Courier New"/>
                        <a:sym typeface="Courier New"/>
                      </a:endParaRPr>
                    </a:p>
                  </a:txBody>
                  <a:tcPr marT="76200" marB="76200" marR="76200" marL="762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0900">
                <a:tc>
                  <a:txBody>
                    <a:bodyPr/>
                    <a:lstStyle/>
                    <a:p>
                      <a:pPr indent="0" lvl="0" marL="0" marR="0" rtl="0" algn="l">
                        <a:lnSpc>
                          <a:spcPct val="100000"/>
                        </a:lnSpc>
                        <a:spcBef>
                          <a:spcPts val="0"/>
                        </a:spcBef>
                        <a:spcAft>
                          <a:spcPts val="0"/>
                        </a:spcAft>
                        <a:buClr>
                          <a:srgbClr val="000000"/>
                        </a:buClr>
                        <a:buSzPts val="1000"/>
                        <a:buFont typeface="Arial"/>
                        <a:buNone/>
                      </a:pPr>
                      <a:r>
                        <a:rPr lang="pt-BR" sz="1000" u="none" cap="none" strike="noStrike">
                          <a:latin typeface="Courier New"/>
                          <a:ea typeface="Courier New"/>
                          <a:cs typeface="Courier New"/>
                          <a:sym typeface="Courier New"/>
                        </a:rPr>
                        <a:t>$unset</a:t>
                      </a:r>
                      <a:endParaRPr sz="1000" u="none" cap="none" strike="noStrike">
                        <a:latin typeface="Courier New"/>
                        <a:ea typeface="Courier New"/>
                        <a:cs typeface="Courier New"/>
                        <a:sym typeface="Courier New"/>
                      </a:endParaRPr>
                    </a:p>
                  </a:txBody>
                  <a:tcPr marT="76200" marB="76200" marR="76200" marL="762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000"/>
                        <a:buFont typeface="Arial"/>
                        <a:buNone/>
                      </a:pPr>
                      <a:r>
                        <a:rPr lang="pt-BR" sz="1000" u="none" cap="none" strike="noStrike">
                          <a:latin typeface="Courier New"/>
                          <a:ea typeface="Courier New"/>
                          <a:cs typeface="Courier New"/>
                          <a:sym typeface="Courier New"/>
                        </a:rPr>
                        <a:t>Remove o campo especificado de um documento.</a:t>
                      </a:r>
                      <a:endParaRPr sz="1000" u="none" cap="none" strike="noStrike">
                        <a:latin typeface="Courier New"/>
                        <a:ea typeface="Courier New"/>
                        <a:cs typeface="Courier New"/>
                        <a:sym typeface="Courier New"/>
                      </a:endParaRPr>
                    </a:p>
                  </a:txBody>
                  <a:tcPr marT="76200" marB="76200" marR="76200" marL="762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3" name="Shape 1513"/>
        <p:cNvGrpSpPr/>
        <p:nvPr/>
      </p:nvGrpSpPr>
      <p:grpSpPr>
        <a:xfrm>
          <a:off x="0" y="0"/>
          <a:ext cx="0" cy="0"/>
          <a:chOff x="0" y="0"/>
          <a:chExt cx="0" cy="0"/>
        </a:xfrm>
      </p:grpSpPr>
      <p:pic>
        <p:nvPicPr>
          <p:cNvPr id="1514" name="Google Shape;1514;g11d50df9cf4_0_170"/>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1515" name="Google Shape;1515;g11d50df9cf4_0_170"/>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1516" name="Google Shape;1516;g11d50df9cf4_0_170"/>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1517" name="Google Shape;1517;g11d50df9cf4_0_170"/>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1518" name="Google Shape;1518;g11d50df9cf4_0_170"/>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1519" name="Google Shape;1519;g11d50df9cf4_0_170"/>
          <p:cNvSpPr txBox="1"/>
          <p:nvPr>
            <p:ph idx="1" type="body"/>
          </p:nvPr>
        </p:nvSpPr>
        <p:spPr>
          <a:xfrm>
            <a:off x="753000" y="86975"/>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13. Operações CRUD do MongoDB</a:t>
            </a:r>
            <a:endParaRPr b="1" sz="3300">
              <a:solidFill>
                <a:srgbClr val="0086FF"/>
              </a:solidFill>
            </a:endParaRPr>
          </a:p>
        </p:txBody>
      </p:sp>
      <p:sp>
        <p:nvSpPr>
          <p:cNvPr id="1520" name="Google Shape;1520;g11d50df9cf4_0_170"/>
          <p:cNvSpPr txBox="1"/>
          <p:nvPr/>
        </p:nvSpPr>
        <p:spPr>
          <a:xfrm>
            <a:off x="525425" y="701975"/>
            <a:ext cx="6864900" cy="358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13.5 Operações de exclusão</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As operações de exclusão removem documentos de uma coleção. O MongoDB fornece os seguintes métodos para excluir documentos de uma coleção:</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db.</a:t>
            </a:r>
            <a:r>
              <a:rPr b="1" i="0" lang="pt-BR" sz="1300" u="none" cap="none" strike="noStrike">
                <a:solidFill>
                  <a:srgbClr val="000000"/>
                </a:solidFill>
                <a:latin typeface="Montserrat"/>
                <a:ea typeface="Montserrat"/>
                <a:cs typeface="Montserrat"/>
                <a:sym typeface="Montserrat"/>
              </a:rPr>
              <a:t>collection.</a:t>
            </a:r>
            <a:r>
              <a:rPr b="1" i="0" lang="pt-BR" sz="1300" u="none" cap="none" strike="noStrike">
                <a:solidFill>
                  <a:srgbClr val="A64D79"/>
                </a:solidFill>
                <a:latin typeface="Montserrat"/>
                <a:ea typeface="Montserrat"/>
                <a:cs typeface="Montserrat"/>
                <a:sym typeface="Montserrat"/>
              </a:rPr>
              <a:t>deleteOne</a:t>
            </a:r>
            <a:r>
              <a:rPr b="0" i="0" lang="pt-BR" sz="1300" u="none" cap="none" strike="noStrike">
                <a:solidFill>
                  <a:srgbClr val="000000"/>
                </a:solidFill>
                <a:latin typeface="Montserrat"/>
                <a:ea typeface="Montserrat"/>
                <a:cs typeface="Montserrat"/>
                <a:sym typeface="Montserrat"/>
              </a:rPr>
              <a:t>()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db.</a:t>
            </a:r>
            <a:r>
              <a:rPr b="1" i="0" lang="pt-BR" sz="1300" u="none" cap="none" strike="noStrike">
                <a:solidFill>
                  <a:srgbClr val="000000"/>
                </a:solidFill>
                <a:latin typeface="Montserrat"/>
                <a:ea typeface="Montserrat"/>
                <a:cs typeface="Montserrat"/>
                <a:sym typeface="Montserrat"/>
              </a:rPr>
              <a:t>collection.</a:t>
            </a:r>
            <a:r>
              <a:rPr b="1" i="0" lang="pt-BR" sz="1300" u="none" cap="none" strike="noStrike">
                <a:solidFill>
                  <a:srgbClr val="A64D79"/>
                </a:solidFill>
                <a:latin typeface="Montserrat"/>
                <a:ea typeface="Montserrat"/>
                <a:cs typeface="Montserrat"/>
                <a:sym typeface="Montserrat"/>
              </a:rPr>
              <a:t>deleteMany</a:t>
            </a:r>
            <a:r>
              <a:rPr b="0" i="0" lang="pt-BR" sz="1300" u="none" cap="none" strike="noStrike">
                <a:solidFill>
                  <a:srgbClr val="000000"/>
                </a:solidFill>
                <a:latin typeface="Montserrat"/>
                <a:ea typeface="Montserrat"/>
                <a:cs typeface="Montserrat"/>
                <a:sym typeface="Montserrat"/>
              </a:rPr>
              <a:t>()</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No MongoDB, as operações de exclusão visam uma única coleção . Todas as operações de gravação no MongoDB são atômicas no nível de um único documento.</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Você pode especificar critérios, ou filtros, que identificam os documentos a serem removidos. Esses filtros usam a mesma sintaxe das operações de leitura.</a:t>
            </a:r>
            <a:endParaRPr b="0"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pic>
        <p:nvPicPr>
          <p:cNvPr id="1525" name="Google Shape;1525;g11d50df9cf4_0_180"/>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1526" name="Google Shape;1526;g11d50df9cf4_0_180"/>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1527" name="Google Shape;1527;g11d50df9cf4_0_180"/>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1528" name="Google Shape;1528;g11d50df9cf4_0_180"/>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1529" name="Google Shape;1529;g11d50df9cf4_0_180"/>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1530" name="Google Shape;1530;g11d50df9cf4_0_180"/>
          <p:cNvSpPr txBox="1"/>
          <p:nvPr>
            <p:ph idx="1" type="body"/>
          </p:nvPr>
        </p:nvSpPr>
        <p:spPr>
          <a:xfrm>
            <a:off x="753000" y="86975"/>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13. Operações CRUD do MongoDB</a:t>
            </a:r>
            <a:endParaRPr b="1" sz="3300">
              <a:solidFill>
                <a:srgbClr val="0086FF"/>
              </a:solidFill>
            </a:endParaRPr>
          </a:p>
        </p:txBody>
      </p:sp>
      <p:sp>
        <p:nvSpPr>
          <p:cNvPr id="1531" name="Google Shape;1531;g11d50df9cf4_0_180"/>
          <p:cNvSpPr txBox="1"/>
          <p:nvPr/>
        </p:nvSpPr>
        <p:spPr>
          <a:xfrm>
            <a:off x="525425" y="701975"/>
            <a:ext cx="6864900" cy="985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13.5 Operações de exclusão</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p:txBody>
      </p:sp>
      <p:pic>
        <p:nvPicPr>
          <p:cNvPr id="1532" name="Google Shape;1532;g11d50df9cf4_0_180"/>
          <p:cNvPicPr preferRelativeResize="0"/>
          <p:nvPr/>
        </p:nvPicPr>
        <p:blipFill rotWithShape="1">
          <a:blip r:embed="rId8">
            <a:alphaModFix/>
          </a:blip>
          <a:srcRect b="0" l="0" r="0" t="0"/>
          <a:stretch/>
        </p:blipFill>
        <p:spPr>
          <a:xfrm>
            <a:off x="636375" y="1915475"/>
            <a:ext cx="6096000" cy="952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g11eb0e7fc98_0_754"/>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246" name="Google Shape;246;g11eb0e7fc98_0_754"/>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247" name="Google Shape;247;g11eb0e7fc98_0_754"/>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248" name="Google Shape;248;g11eb0e7fc98_0_754"/>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249" name="Google Shape;249;g11eb0e7fc98_0_754"/>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250" name="Google Shape;250;g11eb0e7fc98_0_754"/>
          <p:cNvSpPr txBox="1"/>
          <p:nvPr>
            <p:ph idx="1" type="body"/>
          </p:nvPr>
        </p:nvSpPr>
        <p:spPr>
          <a:xfrm>
            <a:off x="303500" y="87000"/>
            <a:ext cx="69936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800"/>
              <a:buNone/>
            </a:pPr>
            <a:r>
              <a:rPr b="1" lang="pt-BR" sz="1900">
                <a:solidFill>
                  <a:srgbClr val="0086FF"/>
                </a:solidFill>
                <a:latin typeface="Montserrat"/>
                <a:ea typeface="Montserrat"/>
                <a:cs typeface="Montserrat"/>
                <a:sym typeface="Montserrat"/>
              </a:rPr>
              <a:t>3. Instalando e configurando o PostgreSQL e DBeaver</a:t>
            </a:r>
            <a:endParaRPr b="1" sz="1900">
              <a:solidFill>
                <a:srgbClr val="0086FF"/>
              </a:solidFill>
              <a:latin typeface="Montserrat"/>
              <a:ea typeface="Montserrat"/>
              <a:cs typeface="Montserrat"/>
              <a:sym typeface="Montserrat"/>
            </a:endParaRPr>
          </a:p>
          <a:p>
            <a:pPr indent="0" lvl="0" marL="0" rtl="0" algn="ctr">
              <a:lnSpc>
                <a:spcPct val="115000"/>
              </a:lnSpc>
              <a:spcBef>
                <a:spcPts val="1600"/>
              </a:spcBef>
              <a:spcAft>
                <a:spcPts val="1600"/>
              </a:spcAft>
              <a:buSzPts val="1800"/>
              <a:buNone/>
            </a:pPr>
            <a:r>
              <a:t/>
            </a:r>
            <a:endParaRPr b="1" sz="1900">
              <a:solidFill>
                <a:srgbClr val="0086FF"/>
              </a:solidFill>
              <a:latin typeface="Montserrat"/>
              <a:ea typeface="Montserrat"/>
              <a:cs typeface="Montserrat"/>
              <a:sym typeface="Montserrat"/>
            </a:endParaRPr>
          </a:p>
        </p:txBody>
      </p:sp>
      <p:sp>
        <p:nvSpPr>
          <p:cNvPr id="251" name="Google Shape;251;g11eb0e7fc98_0_754"/>
          <p:cNvSpPr txBox="1"/>
          <p:nvPr/>
        </p:nvSpPr>
        <p:spPr>
          <a:xfrm>
            <a:off x="464875" y="745425"/>
            <a:ext cx="6864900" cy="985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pt-BR" sz="1300">
                <a:solidFill>
                  <a:schemeClr val="dk1"/>
                </a:solidFill>
                <a:latin typeface="Montserrat"/>
                <a:ea typeface="Montserrat"/>
                <a:cs typeface="Montserrat"/>
                <a:sym typeface="Montserrat"/>
              </a:rPr>
              <a:t>3.1 </a:t>
            </a:r>
            <a:r>
              <a:rPr b="1" lang="pt-BR" sz="1300">
                <a:solidFill>
                  <a:schemeClr val="dk1"/>
                </a:solidFill>
                <a:highlight>
                  <a:schemeClr val="lt1"/>
                </a:highlight>
                <a:latin typeface="Montserrat"/>
                <a:ea typeface="Montserrat"/>
                <a:cs typeface="Montserrat"/>
                <a:sym typeface="Montserrat"/>
              </a:rPr>
              <a:t>Instalação do PostgreSQL no Windows</a:t>
            </a:r>
            <a:endParaRPr b="1" sz="13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None/>
            </a:pPr>
            <a:r>
              <a:rPr lang="pt-BR" sz="1300">
                <a:latin typeface="Montserrat"/>
                <a:ea typeface="Montserrat"/>
                <a:cs typeface="Montserrat"/>
                <a:sym typeface="Montserrat"/>
              </a:rPr>
              <a:t>Neste momento é configurado a porta que o servidor irá utilizar. Iremos manter a configuração padrão. </a:t>
            </a:r>
            <a:endParaRPr sz="1300">
              <a:latin typeface="Montserrat"/>
              <a:ea typeface="Montserrat"/>
              <a:cs typeface="Montserrat"/>
              <a:sym typeface="Montserrat"/>
            </a:endParaRPr>
          </a:p>
          <a:p>
            <a:pPr indent="0" lvl="0" marL="0" rtl="0" algn="l">
              <a:spcBef>
                <a:spcPts val="0"/>
              </a:spcBef>
              <a:spcAft>
                <a:spcPts val="0"/>
              </a:spcAft>
              <a:buNone/>
            </a:pPr>
            <a:r>
              <a:rPr lang="pt-BR" sz="1300">
                <a:latin typeface="Montserrat"/>
                <a:ea typeface="Montserrat"/>
                <a:cs typeface="Montserrat"/>
                <a:sym typeface="Montserrat"/>
              </a:rPr>
              <a:t>Siga para o próximo passo através da opção “Next”:</a:t>
            </a:r>
            <a:endParaRPr sz="1300">
              <a:latin typeface="Montserrat"/>
              <a:ea typeface="Montserrat"/>
              <a:cs typeface="Montserrat"/>
              <a:sym typeface="Montserrat"/>
            </a:endParaRPr>
          </a:p>
        </p:txBody>
      </p:sp>
      <p:pic>
        <p:nvPicPr>
          <p:cNvPr id="252" name="Google Shape;252;g11eb0e7fc98_0_754"/>
          <p:cNvPicPr preferRelativeResize="0"/>
          <p:nvPr/>
        </p:nvPicPr>
        <p:blipFill>
          <a:blip r:embed="rId8">
            <a:alphaModFix/>
          </a:blip>
          <a:stretch>
            <a:fillRect/>
          </a:stretch>
        </p:blipFill>
        <p:spPr>
          <a:xfrm>
            <a:off x="1888038" y="1767050"/>
            <a:ext cx="3824529" cy="302690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6" name="Shape 1536"/>
        <p:cNvGrpSpPr/>
        <p:nvPr/>
      </p:nvGrpSpPr>
      <p:grpSpPr>
        <a:xfrm>
          <a:off x="0" y="0"/>
          <a:ext cx="0" cy="0"/>
          <a:chOff x="0" y="0"/>
          <a:chExt cx="0" cy="0"/>
        </a:xfrm>
      </p:grpSpPr>
      <p:pic>
        <p:nvPicPr>
          <p:cNvPr id="1537" name="Google Shape;1537;g11d50df9cf4_0_19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1538" name="Google Shape;1538;g11d50df9cf4_0_191"/>
          <p:cNvPicPr preferRelativeResize="0"/>
          <p:nvPr/>
        </p:nvPicPr>
        <p:blipFill rotWithShape="1">
          <a:blip r:embed="rId4">
            <a:alphaModFix amt="47000"/>
          </a:blip>
          <a:srcRect b="0" l="0" r="0" t="0"/>
          <a:stretch/>
        </p:blipFill>
        <p:spPr>
          <a:xfrm>
            <a:off x="-1" y="0"/>
            <a:ext cx="9144000" cy="5143500"/>
          </a:xfrm>
          <a:prstGeom prst="rect">
            <a:avLst/>
          </a:prstGeom>
          <a:noFill/>
          <a:ln>
            <a:noFill/>
          </a:ln>
        </p:spPr>
      </p:pic>
      <p:pic>
        <p:nvPicPr>
          <p:cNvPr id="1539" name="Google Shape;1539;g11d50df9cf4_0_191"/>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1540" name="Google Shape;1540;g11d50df9cf4_0_191"/>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1541" name="Google Shape;1541;g11d50df9cf4_0_191"/>
          <p:cNvPicPr preferRelativeResize="0"/>
          <p:nvPr/>
        </p:nvPicPr>
        <p:blipFill rotWithShape="1">
          <a:blip r:embed="rId7">
            <a:alphaModFix/>
          </a:blip>
          <a:srcRect b="0" l="0" r="0" t="0"/>
          <a:stretch/>
        </p:blipFill>
        <p:spPr>
          <a:xfrm>
            <a:off x="7958950" y="165700"/>
            <a:ext cx="979600" cy="530300"/>
          </a:xfrm>
          <a:prstGeom prst="rect">
            <a:avLst/>
          </a:prstGeom>
          <a:noFill/>
          <a:ln>
            <a:noFill/>
          </a:ln>
        </p:spPr>
      </p:pic>
      <p:sp>
        <p:nvSpPr>
          <p:cNvPr id="1542" name="Google Shape;1542;g11d50df9cf4_0_191"/>
          <p:cNvSpPr txBox="1"/>
          <p:nvPr/>
        </p:nvSpPr>
        <p:spPr>
          <a:xfrm>
            <a:off x="607500" y="1617125"/>
            <a:ext cx="7929000" cy="723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500"/>
              <a:buFont typeface="Arial"/>
              <a:buNone/>
            </a:pPr>
            <a:r>
              <a:rPr b="1" i="0" lang="pt-BR" sz="3500" u="none" cap="none" strike="noStrike">
                <a:solidFill>
                  <a:srgbClr val="FFFFFF"/>
                </a:solidFill>
                <a:latin typeface="Montserrat"/>
                <a:ea typeface="Montserrat"/>
                <a:cs typeface="Montserrat"/>
                <a:sym typeface="Montserrat"/>
              </a:rPr>
              <a:t>14. Agregação no MongoDB</a:t>
            </a:r>
            <a:endParaRPr b="1" i="0" sz="3500"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6" name="Shape 1546"/>
        <p:cNvGrpSpPr/>
        <p:nvPr/>
      </p:nvGrpSpPr>
      <p:grpSpPr>
        <a:xfrm>
          <a:off x="0" y="0"/>
          <a:ext cx="0" cy="0"/>
          <a:chOff x="0" y="0"/>
          <a:chExt cx="0" cy="0"/>
        </a:xfrm>
      </p:grpSpPr>
      <p:pic>
        <p:nvPicPr>
          <p:cNvPr id="1547" name="Google Shape;1547;g11d50df9cf4_0_245"/>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1548" name="Google Shape;1548;g11d50df9cf4_0_245"/>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1549" name="Google Shape;1549;g11d50df9cf4_0_245"/>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1550" name="Google Shape;1550;g11d50df9cf4_0_245"/>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1551" name="Google Shape;1551;g11d50df9cf4_0_245"/>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1552" name="Google Shape;1552;g11d50df9cf4_0_245"/>
          <p:cNvSpPr txBox="1"/>
          <p:nvPr>
            <p:ph idx="1" type="body"/>
          </p:nvPr>
        </p:nvSpPr>
        <p:spPr>
          <a:xfrm>
            <a:off x="753000" y="86975"/>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14. Agregação no MongoDB</a:t>
            </a:r>
            <a:endParaRPr b="1" sz="3300">
              <a:solidFill>
                <a:srgbClr val="0086FF"/>
              </a:solidFill>
            </a:endParaRPr>
          </a:p>
        </p:txBody>
      </p:sp>
      <p:sp>
        <p:nvSpPr>
          <p:cNvPr id="1553" name="Google Shape;1553;g11d50df9cf4_0_245"/>
          <p:cNvSpPr txBox="1"/>
          <p:nvPr/>
        </p:nvSpPr>
        <p:spPr>
          <a:xfrm>
            <a:off x="525425" y="701975"/>
            <a:ext cx="6864900" cy="258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14.1 Agregação</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As operações de agregação processam vários documentos e retornam os resultados calculados. Você pode usar operações de agregação para:</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00000"/>
              </a:lnSpc>
              <a:spcBef>
                <a:spcPts val="0"/>
              </a:spcBef>
              <a:spcAft>
                <a:spcPts val="0"/>
              </a:spcAft>
              <a:buClr>
                <a:srgbClr val="000000"/>
              </a:buClr>
              <a:buSzPts val="1300"/>
              <a:buFont typeface="Montserrat"/>
              <a:buChar char="●"/>
            </a:pPr>
            <a:r>
              <a:rPr b="1" i="0" lang="pt-BR" sz="1300" u="none" cap="none" strike="noStrike">
                <a:solidFill>
                  <a:srgbClr val="000000"/>
                </a:solidFill>
                <a:latin typeface="Montserrat"/>
                <a:ea typeface="Montserrat"/>
                <a:cs typeface="Montserrat"/>
                <a:sym typeface="Montserrat"/>
              </a:rPr>
              <a:t>Agrupe</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valores</a:t>
            </a:r>
            <a:r>
              <a:rPr b="0" i="0" lang="pt-BR" sz="1300" u="none" cap="none" strike="noStrike">
                <a:solidFill>
                  <a:srgbClr val="000000"/>
                </a:solidFill>
                <a:latin typeface="Montserrat"/>
                <a:ea typeface="Montserrat"/>
                <a:cs typeface="Montserrat"/>
                <a:sym typeface="Montserrat"/>
              </a:rPr>
              <a:t> de vários documentos juntos.</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00000"/>
              </a:lnSpc>
              <a:spcBef>
                <a:spcPts val="0"/>
              </a:spcBef>
              <a:spcAft>
                <a:spcPts val="0"/>
              </a:spcAft>
              <a:buClr>
                <a:srgbClr val="000000"/>
              </a:buClr>
              <a:buSzPts val="1300"/>
              <a:buFont typeface="Montserrat"/>
              <a:buChar char="●"/>
            </a:pPr>
            <a:r>
              <a:rPr b="1" i="0" lang="pt-BR" sz="1300" u="none" cap="none" strike="noStrike">
                <a:solidFill>
                  <a:srgbClr val="000000"/>
                </a:solidFill>
                <a:latin typeface="Montserrat"/>
                <a:ea typeface="Montserrat"/>
                <a:cs typeface="Montserrat"/>
                <a:sym typeface="Montserrat"/>
              </a:rPr>
              <a:t>Execute</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operações</a:t>
            </a:r>
            <a:r>
              <a:rPr b="0" i="0" lang="pt-BR" sz="1300" u="none" cap="none" strike="noStrike">
                <a:solidFill>
                  <a:srgbClr val="000000"/>
                </a:solidFill>
                <a:latin typeface="Montserrat"/>
                <a:ea typeface="Montserrat"/>
                <a:cs typeface="Montserrat"/>
                <a:sym typeface="Montserrat"/>
              </a:rPr>
              <a:t> nos </a:t>
            </a:r>
            <a:r>
              <a:rPr b="1" i="0" lang="pt-BR" sz="1300" u="none" cap="none" strike="noStrike">
                <a:solidFill>
                  <a:srgbClr val="000000"/>
                </a:solidFill>
                <a:latin typeface="Montserrat"/>
                <a:ea typeface="Montserrat"/>
                <a:cs typeface="Montserrat"/>
                <a:sym typeface="Montserrat"/>
              </a:rPr>
              <a:t>dados</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agrupados</a:t>
            </a:r>
            <a:r>
              <a:rPr b="0" i="0" lang="pt-BR" sz="1300" u="none" cap="none" strike="noStrike">
                <a:solidFill>
                  <a:srgbClr val="000000"/>
                </a:solidFill>
                <a:latin typeface="Montserrat"/>
                <a:ea typeface="Montserrat"/>
                <a:cs typeface="Montserrat"/>
                <a:sym typeface="Montserrat"/>
              </a:rPr>
              <a:t> para retornar um único resultado.</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00000"/>
              </a:lnSpc>
              <a:spcBef>
                <a:spcPts val="0"/>
              </a:spcBef>
              <a:spcAft>
                <a:spcPts val="0"/>
              </a:spcAft>
              <a:buClr>
                <a:srgbClr val="000000"/>
              </a:buClr>
              <a:buSzPts val="1300"/>
              <a:buFont typeface="Montserrat"/>
              <a:buChar char="●"/>
            </a:pPr>
            <a:r>
              <a:rPr b="1" i="0" lang="pt-BR" sz="1300" u="none" cap="none" strike="noStrike">
                <a:solidFill>
                  <a:srgbClr val="000000"/>
                </a:solidFill>
                <a:latin typeface="Montserrat"/>
                <a:ea typeface="Montserrat"/>
                <a:cs typeface="Montserrat"/>
                <a:sym typeface="Montserrat"/>
              </a:rPr>
              <a:t>Analise</a:t>
            </a:r>
            <a:r>
              <a:rPr b="0" i="0" lang="pt-BR" sz="1300" u="none" cap="none" strike="noStrike">
                <a:solidFill>
                  <a:srgbClr val="000000"/>
                </a:solidFill>
                <a:latin typeface="Montserrat"/>
                <a:ea typeface="Montserrat"/>
                <a:cs typeface="Montserrat"/>
                <a:sym typeface="Montserrat"/>
              </a:rPr>
              <a:t> as </a:t>
            </a:r>
            <a:r>
              <a:rPr b="1" i="0" lang="pt-BR" sz="1300" u="none" cap="none" strike="noStrike">
                <a:solidFill>
                  <a:srgbClr val="000000"/>
                </a:solidFill>
                <a:latin typeface="Montserrat"/>
                <a:ea typeface="Montserrat"/>
                <a:cs typeface="Montserrat"/>
                <a:sym typeface="Montserrat"/>
              </a:rPr>
              <a:t>mudanças</a:t>
            </a:r>
            <a:r>
              <a:rPr b="0" i="0" lang="pt-BR" sz="1300" u="none" cap="none" strike="noStrike">
                <a:solidFill>
                  <a:srgbClr val="000000"/>
                </a:solidFill>
                <a:latin typeface="Montserrat"/>
                <a:ea typeface="Montserrat"/>
                <a:cs typeface="Montserrat"/>
                <a:sym typeface="Montserrat"/>
              </a:rPr>
              <a:t> de dados ao longo do tempo.</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7" name="Shape 1557"/>
        <p:cNvGrpSpPr/>
        <p:nvPr/>
      </p:nvGrpSpPr>
      <p:grpSpPr>
        <a:xfrm>
          <a:off x="0" y="0"/>
          <a:ext cx="0" cy="0"/>
          <a:chOff x="0" y="0"/>
          <a:chExt cx="0" cy="0"/>
        </a:xfrm>
      </p:grpSpPr>
      <p:pic>
        <p:nvPicPr>
          <p:cNvPr id="1558" name="Google Shape;1558;g11d50df9cf4_0_256"/>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1559" name="Google Shape;1559;g11d50df9cf4_0_256"/>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1560" name="Google Shape;1560;g11d50df9cf4_0_256"/>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1561" name="Google Shape;1561;g11d50df9cf4_0_256"/>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1562" name="Google Shape;1562;g11d50df9cf4_0_256"/>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1563" name="Google Shape;1563;g11d50df9cf4_0_256"/>
          <p:cNvSpPr txBox="1"/>
          <p:nvPr>
            <p:ph idx="1" type="body"/>
          </p:nvPr>
        </p:nvSpPr>
        <p:spPr>
          <a:xfrm>
            <a:off x="753000" y="86975"/>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14. Agregação no MongoDB</a:t>
            </a:r>
            <a:endParaRPr b="1" sz="3300">
              <a:solidFill>
                <a:srgbClr val="0086FF"/>
              </a:solidFill>
            </a:endParaRPr>
          </a:p>
        </p:txBody>
      </p:sp>
      <p:sp>
        <p:nvSpPr>
          <p:cNvPr id="1564" name="Google Shape;1564;g11d50df9cf4_0_256"/>
          <p:cNvSpPr txBox="1"/>
          <p:nvPr/>
        </p:nvSpPr>
        <p:spPr>
          <a:xfrm>
            <a:off x="525425" y="701975"/>
            <a:ext cx="6864900" cy="338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14.2 Pipelines de agregação</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Um pipeline de agregação consiste em um ou </a:t>
            </a:r>
            <a:r>
              <a:rPr b="1" i="0" lang="pt-BR" sz="1300" u="none" cap="none" strike="noStrike">
                <a:solidFill>
                  <a:srgbClr val="000000"/>
                </a:solidFill>
                <a:latin typeface="Montserrat"/>
                <a:ea typeface="Montserrat"/>
                <a:cs typeface="Montserrat"/>
                <a:sym typeface="Montserrat"/>
              </a:rPr>
              <a:t>mais estágios </a:t>
            </a:r>
            <a:r>
              <a:rPr b="0" i="0" lang="pt-BR" sz="1300" u="none" cap="none" strike="noStrike">
                <a:solidFill>
                  <a:srgbClr val="000000"/>
                </a:solidFill>
                <a:latin typeface="Montserrat"/>
                <a:ea typeface="Montserrat"/>
                <a:cs typeface="Montserrat"/>
                <a:sym typeface="Montserrat"/>
              </a:rPr>
              <a:t>que </a:t>
            </a:r>
            <a:r>
              <a:rPr b="1" i="0" lang="pt-BR" sz="1300" u="none" cap="none" strike="noStrike">
                <a:solidFill>
                  <a:srgbClr val="000000"/>
                </a:solidFill>
                <a:latin typeface="Montserrat"/>
                <a:ea typeface="Montserrat"/>
                <a:cs typeface="Montserrat"/>
                <a:sym typeface="Montserrat"/>
              </a:rPr>
              <a:t>processam</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documentos</a:t>
            </a:r>
            <a:r>
              <a:rPr b="0" i="0" lang="pt-BR" sz="1300" u="none" cap="none" strike="noStrike">
                <a:solidFill>
                  <a:srgbClr val="000000"/>
                </a:solidFill>
                <a:latin typeface="Montserrat"/>
                <a:ea typeface="Montserrat"/>
                <a:cs typeface="Montserrat"/>
                <a:sym typeface="Montserrat"/>
              </a:rPr>
              <a:t>:</a:t>
            </a:r>
            <a:endParaRPr b="0"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00000"/>
              </a:lnSpc>
              <a:spcBef>
                <a:spcPts val="0"/>
              </a:spcBef>
              <a:spcAft>
                <a:spcPts val="0"/>
              </a:spcAft>
              <a:buClr>
                <a:srgbClr val="000000"/>
              </a:buClr>
              <a:buSzPts val="1300"/>
              <a:buFont typeface="Montserrat"/>
              <a:buChar char="●"/>
            </a:pPr>
            <a:r>
              <a:rPr b="0" i="0" lang="pt-BR" sz="1300" u="none" cap="none" strike="noStrike">
                <a:solidFill>
                  <a:srgbClr val="000000"/>
                </a:solidFill>
                <a:latin typeface="Montserrat"/>
                <a:ea typeface="Montserrat"/>
                <a:cs typeface="Montserrat"/>
                <a:sym typeface="Montserrat"/>
              </a:rPr>
              <a:t>Cada estágio </a:t>
            </a:r>
            <a:r>
              <a:rPr b="1" i="0" lang="pt-BR" sz="1300" u="none" cap="none" strike="noStrike">
                <a:solidFill>
                  <a:srgbClr val="000000"/>
                </a:solidFill>
                <a:latin typeface="Montserrat"/>
                <a:ea typeface="Montserrat"/>
                <a:cs typeface="Montserrat"/>
                <a:sym typeface="Montserrat"/>
              </a:rPr>
              <a:t>realiza uma operação </a:t>
            </a:r>
            <a:r>
              <a:rPr b="0" i="0" lang="pt-BR" sz="1300" u="none" cap="none" strike="noStrike">
                <a:solidFill>
                  <a:srgbClr val="000000"/>
                </a:solidFill>
                <a:latin typeface="Montserrat"/>
                <a:ea typeface="Montserrat"/>
                <a:cs typeface="Montserrat"/>
                <a:sym typeface="Montserrat"/>
              </a:rPr>
              <a:t>nos documentos de entrada. Por exemplo, um estágio pode filtrar documentos, agrupar documentos e calcular valores.</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00000"/>
              </a:lnSpc>
              <a:spcBef>
                <a:spcPts val="0"/>
              </a:spcBef>
              <a:spcAft>
                <a:spcPts val="0"/>
              </a:spcAft>
              <a:buClr>
                <a:srgbClr val="000000"/>
              </a:buClr>
              <a:buSzPts val="1300"/>
              <a:buFont typeface="Montserrat"/>
              <a:buChar char="●"/>
            </a:pPr>
            <a:r>
              <a:rPr b="0" i="0" lang="pt-BR" sz="1300" u="none" cap="none" strike="noStrike">
                <a:solidFill>
                  <a:srgbClr val="000000"/>
                </a:solidFill>
                <a:latin typeface="Montserrat"/>
                <a:ea typeface="Montserrat"/>
                <a:cs typeface="Montserrat"/>
                <a:sym typeface="Montserrat"/>
              </a:rPr>
              <a:t>Os documentos que saem de um estágio são passados ​​para o próximo estágio.</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00000"/>
              </a:lnSpc>
              <a:spcBef>
                <a:spcPts val="0"/>
              </a:spcBef>
              <a:spcAft>
                <a:spcPts val="0"/>
              </a:spcAft>
              <a:buClr>
                <a:srgbClr val="000000"/>
              </a:buClr>
              <a:buSzPts val="1300"/>
              <a:buFont typeface="Montserrat"/>
              <a:buChar char="●"/>
            </a:pPr>
            <a:r>
              <a:rPr b="0" i="0" lang="pt-BR" sz="1300" u="none" cap="none" strike="noStrike">
                <a:solidFill>
                  <a:srgbClr val="000000"/>
                </a:solidFill>
                <a:latin typeface="Montserrat"/>
                <a:ea typeface="Montserrat"/>
                <a:cs typeface="Montserrat"/>
                <a:sym typeface="Montserrat"/>
              </a:rPr>
              <a:t>Um pipeline de agregação pode retornar resultados para grupos de documentos. Por exemplo, retorne os valores total, médio, máximo e mínimo.</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pic>
        <p:nvPicPr>
          <p:cNvPr id="1569" name="Google Shape;1569;g11d50df9cf4_0_266"/>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1570" name="Google Shape;1570;g11d50df9cf4_0_266"/>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1571" name="Google Shape;1571;g11d50df9cf4_0_266"/>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1572" name="Google Shape;1572;g11d50df9cf4_0_266"/>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1573" name="Google Shape;1573;g11d50df9cf4_0_266"/>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1574" name="Google Shape;1574;g11d50df9cf4_0_266"/>
          <p:cNvSpPr txBox="1"/>
          <p:nvPr>
            <p:ph idx="1" type="body"/>
          </p:nvPr>
        </p:nvSpPr>
        <p:spPr>
          <a:xfrm>
            <a:off x="753000" y="86975"/>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14. Agregação no MongoDB</a:t>
            </a:r>
            <a:endParaRPr b="1" sz="3300">
              <a:solidFill>
                <a:srgbClr val="0086FF"/>
              </a:solidFill>
            </a:endParaRPr>
          </a:p>
        </p:txBody>
      </p:sp>
      <p:sp>
        <p:nvSpPr>
          <p:cNvPr id="1575" name="Google Shape;1575;g11d50df9cf4_0_266"/>
          <p:cNvSpPr txBox="1"/>
          <p:nvPr/>
        </p:nvSpPr>
        <p:spPr>
          <a:xfrm>
            <a:off x="525425" y="701975"/>
            <a:ext cx="6864900" cy="397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14.3 Exemplo de pipeline de agregação</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O exemplo de pipeline de agregação a seguir contém dois estágios e retorna a quantidade total do pedido de pizzas de tamanho médio agrupadas por nome de pizza:</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Courier New"/>
                <a:ea typeface="Courier New"/>
                <a:cs typeface="Courier New"/>
                <a:sym typeface="Courier New"/>
              </a:rPr>
              <a:t>db.</a:t>
            </a:r>
            <a:r>
              <a:rPr b="1" i="0" lang="pt-BR" sz="1200" u="none" cap="none" strike="noStrike">
                <a:solidFill>
                  <a:srgbClr val="000000"/>
                </a:solidFill>
                <a:latin typeface="Courier New"/>
                <a:ea typeface="Courier New"/>
                <a:cs typeface="Courier New"/>
                <a:sym typeface="Courier New"/>
              </a:rPr>
              <a:t>orders</a:t>
            </a:r>
            <a:r>
              <a:rPr b="0" i="0" lang="pt-BR" sz="1200" u="none" cap="none" strike="noStrike">
                <a:solidFill>
                  <a:srgbClr val="000000"/>
                </a:solidFill>
                <a:latin typeface="Courier New"/>
                <a:ea typeface="Courier New"/>
                <a:cs typeface="Courier New"/>
                <a:sym typeface="Courier New"/>
              </a:rPr>
              <a:t>.</a:t>
            </a:r>
            <a:r>
              <a:rPr b="1" i="0" lang="pt-BR" sz="1200" u="none" cap="none" strike="noStrike">
                <a:solidFill>
                  <a:srgbClr val="000000"/>
                </a:solidFill>
                <a:latin typeface="Courier New"/>
                <a:ea typeface="Courier New"/>
                <a:cs typeface="Courier New"/>
                <a:sym typeface="Courier New"/>
              </a:rPr>
              <a:t>aggregate</a:t>
            </a:r>
            <a:r>
              <a:rPr b="0" i="0" lang="pt-BR" sz="1200" u="none" cap="none" strike="noStrike">
                <a:solidFill>
                  <a:srgbClr val="000000"/>
                </a:solidFill>
                <a:latin typeface="Courier New"/>
                <a:ea typeface="Courier New"/>
                <a:cs typeface="Courier New"/>
                <a:sym typeface="Courier New"/>
              </a:rPr>
              <a:t>( [</a:t>
            </a:r>
            <a:endParaRPr b="0" i="0" sz="1200" u="none" cap="none" strike="noStrike">
              <a:solidFill>
                <a:srgbClr val="000000"/>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1200"/>
              <a:buFont typeface="Arial"/>
              <a:buNone/>
            </a:pPr>
            <a:r>
              <a:rPr b="0" i="1" lang="pt-BR" sz="1200" u="none" cap="none" strike="noStrike">
                <a:solidFill>
                  <a:srgbClr val="0086FF"/>
                </a:solidFill>
                <a:latin typeface="Courier New"/>
                <a:ea typeface="Courier New"/>
                <a:cs typeface="Courier New"/>
                <a:sym typeface="Courier New"/>
              </a:rPr>
              <a:t>   // Stage 1: Filter pizza order documents by pizza size</a:t>
            </a:r>
            <a:endParaRPr b="0" i="1" sz="1200" u="none" cap="none" strike="noStrike">
              <a:solidFill>
                <a:srgbClr val="0086FF"/>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Courier New"/>
                <a:ea typeface="Courier New"/>
                <a:cs typeface="Courier New"/>
                <a:sym typeface="Courier New"/>
              </a:rPr>
              <a:t>   {</a:t>
            </a:r>
            <a:endParaRPr b="0" i="0" sz="1200" u="none" cap="none" strike="noStrike">
              <a:solidFill>
                <a:srgbClr val="000000"/>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Courier New"/>
                <a:ea typeface="Courier New"/>
                <a:cs typeface="Courier New"/>
                <a:sym typeface="Courier New"/>
              </a:rPr>
              <a:t>      </a:t>
            </a:r>
            <a:r>
              <a:rPr b="1" i="0" lang="pt-BR" sz="1200" u="none" cap="none" strike="noStrike">
                <a:solidFill>
                  <a:srgbClr val="000000"/>
                </a:solidFill>
                <a:latin typeface="Courier New"/>
                <a:ea typeface="Courier New"/>
                <a:cs typeface="Courier New"/>
                <a:sym typeface="Courier New"/>
              </a:rPr>
              <a:t>$match</a:t>
            </a:r>
            <a:r>
              <a:rPr b="0" i="0" lang="pt-BR" sz="1200" u="none" cap="none" strike="noStrike">
                <a:solidFill>
                  <a:srgbClr val="000000"/>
                </a:solidFill>
                <a:latin typeface="Courier New"/>
                <a:ea typeface="Courier New"/>
                <a:cs typeface="Courier New"/>
                <a:sym typeface="Courier New"/>
              </a:rPr>
              <a:t>: { size: "medium" }</a:t>
            </a:r>
            <a:endParaRPr b="0" i="0" sz="1200" u="none" cap="none" strike="noStrike">
              <a:solidFill>
                <a:srgbClr val="000000"/>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Courier New"/>
                <a:ea typeface="Courier New"/>
                <a:cs typeface="Courier New"/>
                <a:sym typeface="Courier New"/>
              </a:rPr>
              <a:t>   },</a:t>
            </a:r>
            <a:endParaRPr b="0" i="0" sz="1200" u="none" cap="none" strike="noStrike">
              <a:solidFill>
                <a:srgbClr val="000000"/>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1200"/>
              <a:buFont typeface="Arial"/>
              <a:buNone/>
            </a:pPr>
            <a:r>
              <a:rPr b="0" i="1" lang="pt-BR" sz="1200" u="none" cap="none" strike="noStrike">
                <a:solidFill>
                  <a:srgbClr val="0086FF"/>
                </a:solidFill>
                <a:latin typeface="Courier New"/>
                <a:ea typeface="Courier New"/>
                <a:cs typeface="Courier New"/>
                <a:sym typeface="Courier New"/>
              </a:rPr>
              <a:t>   // Stage 2: Group remaining documents by pizza name and calculate total quantity</a:t>
            </a:r>
            <a:endParaRPr b="0" i="1" sz="1200" u="none" cap="none" strike="noStrike">
              <a:solidFill>
                <a:srgbClr val="0086FF"/>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Courier New"/>
                <a:ea typeface="Courier New"/>
                <a:cs typeface="Courier New"/>
                <a:sym typeface="Courier New"/>
              </a:rPr>
              <a:t>   {</a:t>
            </a:r>
            <a:endParaRPr b="0" i="0" sz="1200" u="none" cap="none" strike="noStrike">
              <a:solidFill>
                <a:srgbClr val="000000"/>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Courier New"/>
                <a:ea typeface="Courier New"/>
                <a:cs typeface="Courier New"/>
                <a:sym typeface="Courier New"/>
              </a:rPr>
              <a:t>      </a:t>
            </a:r>
            <a:r>
              <a:rPr b="1" i="0" lang="pt-BR" sz="1200" u="none" cap="none" strike="noStrike">
                <a:solidFill>
                  <a:srgbClr val="000000"/>
                </a:solidFill>
                <a:latin typeface="Courier New"/>
                <a:ea typeface="Courier New"/>
                <a:cs typeface="Courier New"/>
                <a:sym typeface="Courier New"/>
              </a:rPr>
              <a:t>$group</a:t>
            </a:r>
            <a:r>
              <a:rPr b="0" i="0" lang="pt-BR" sz="1200" u="none" cap="none" strike="noStrike">
                <a:solidFill>
                  <a:srgbClr val="000000"/>
                </a:solidFill>
                <a:latin typeface="Courier New"/>
                <a:ea typeface="Courier New"/>
                <a:cs typeface="Courier New"/>
                <a:sym typeface="Courier New"/>
              </a:rPr>
              <a:t>: { _id: "</a:t>
            </a:r>
            <a:r>
              <a:rPr b="1" i="0" lang="pt-BR" sz="1200" u="none" cap="none" strike="noStrike">
                <a:solidFill>
                  <a:srgbClr val="000000"/>
                </a:solidFill>
                <a:latin typeface="Courier New"/>
                <a:ea typeface="Courier New"/>
                <a:cs typeface="Courier New"/>
                <a:sym typeface="Courier New"/>
              </a:rPr>
              <a:t>$name</a:t>
            </a:r>
            <a:r>
              <a:rPr b="0" i="0" lang="pt-BR" sz="1200" u="none" cap="none" strike="noStrike">
                <a:solidFill>
                  <a:srgbClr val="000000"/>
                </a:solidFill>
                <a:latin typeface="Courier New"/>
                <a:ea typeface="Courier New"/>
                <a:cs typeface="Courier New"/>
                <a:sym typeface="Courier New"/>
              </a:rPr>
              <a:t>", totalQuantity: { </a:t>
            </a:r>
            <a:r>
              <a:rPr b="1" i="0" lang="pt-BR" sz="1200" u="none" cap="none" strike="noStrike">
                <a:solidFill>
                  <a:srgbClr val="000000"/>
                </a:solidFill>
                <a:latin typeface="Courier New"/>
                <a:ea typeface="Courier New"/>
                <a:cs typeface="Courier New"/>
                <a:sym typeface="Courier New"/>
              </a:rPr>
              <a:t>$sum</a:t>
            </a:r>
            <a:r>
              <a:rPr b="0" i="0" lang="pt-BR" sz="1200" u="none" cap="none" strike="noStrike">
                <a:solidFill>
                  <a:srgbClr val="000000"/>
                </a:solidFill>
                <a:latin typeface="Courier New"/>
                <a:ea typeface="Courier New"/>
                <a:cs typeface="Courier New"/>
                <a:sym typeface="Courier New"/>
              </a:rPr>
              <a:t>: "$quantity" } }</a:t>
            </a:r>
            <a:endParaRPr b="0" i="0" sz="1200" u="none" cap="none" strike="noStrike">
              <a:solidFill>
                <a:srgbClr val="000000"/>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Courier New"/>
                <a:ea typeface="Courier New"/>
                <a:cs typeface="Courier New"/>
                <a:sym typeface="Courier New"/>
              </a:rPr>
              <a:t>   }</a:t>
            </a:r>
            <a:endParaRPr b="0" i="0" sz="1200" u="none" cap="none" strike="noStrike">
              <a:solidFill>
                <a:srgbClr val="000000"/>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1200"/>
              <a:buFont typeface="Arial"/>
              <a:buNone/>
            </a:pPr>
            <a:r>
              <a:rPr b="0" i="0" lang="pt-BR" sz="1200" u="none" cap="none" strike="noStrike">
                <a:solidFill>
                  <a:srgbClr val="000000"/>
                </a:solidFill>
                <a:latin typeface="Courier New"/>
                <a:ea typeface="Courier New"/>
                <a:cs typeface="Courier New"/>
                <a:sym typeface="Courier New"/>
              </a:rPr>
              <a:t>] )</a:t>
            </a:r>
            <a:endParaRPr b="0" i="0" sz="1200" u="none" cap="none" strike="noStrike">
              <a:solidFill>
                <a:srgbClr val="000000"/>
              </a:solidFill>
              <a:latin typeface="Courier New"/>
              <a:ea typeface="Courier New"/>
              <a:cs typeface="Courier New"/>
              <a:sym typeface="Courier New"/>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pic>
        <p:nvPicPr>
          <p:cNvPr id="1580" name="Google Shape;1580;g11d50df9cf4_0_277"/>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1581" name="Google Shape;1581;g11d50df9cf4_0_277"/>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1582" name="Google Shape;1582;g11d50df9cf4_0_277"/>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1583" name="Google Shape;1583;g11d50df9cf4_0_277"/>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1584" name="Google Shape;1584;g11d50df9cf4_0_277"/>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1585" name="Google Shape;1585;g11d50df9cf4_0_277"/>
          <p:cNvSpPr txBox="1"/>
          <p:nvPr>
            <p:ph idx="1" type="body"/>
          </p:nvPr>
        </p:nvSpPr>
        <p:spPr>
          <a:xfrm>
            <a:off x="753000" y="86975"/>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14. Agregação no MongoDB</a:t>
            </a:r>
            <a:endParaRPr b="1" sz="3300">
              <a:solidFill>
                <a:srgbClr val="0086FF"/>
              </a:solidFill>
            </a:endParaRPr>
          </a:p>
        </p:txBody>
      </p:sp>
      <p:sp>
        <p:nvSpPr>
          <p:cNvPr id="1586" name="Google Shape;1586;g11d50df9cf4_0_277"/>
          <p:cNvSpPr txBox="1"/>
          <p:nvPr/>
        </p:nvSpPr>
        <p:spPr>
          <a:xfrm>
            <a:off x="525425" y="701975"/>
            <a:ext cx="6864900" cy="257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14.3 Exemplo de pipeline de agregação</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O estágio </a:t>
            </a:r>
            <a:r>
              <a:rPr b="1" i="0" lang="pt-BR" sz="1300" u="none" cap="none" strike="noStrike">
                <a:solidFill>
                  <a:srgbClr val="000000"/>
                </a:solidFill>
                <a:latin typeface="Montserrat"/>
                <a:ea typeface="Montserrat"/>
                <a:cs typeface="Montserrat"/>
                <a:sym typeface="Montserrat"/>
              </a:rPr>
              <a:t>$match</a:t>
            </a:r>
            <a:r>
              <a:rPr b="0" i="0" lang="pt-BR" sz="1300" u="none" cap="none" strike="noStrike">
                <a:solidFill>
                  <a:srgbClr val="000000"/>
                </a:solidFill>
                <a:latin typeface="Montserrat"/>
                <a:ea typeface="Montserrat"/>
                <a:cs typeface="Montserrat"/>
                <a:sym typeface="Montserrat"/>
              </a:rPr>
              <a:t>:</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Filtra</a:t>
            </a:r>
            <a:r>
              <a:rPr b="0" i="0" lang="pt-BR" sz="1300" u="none" cap="none" strike="noStrike">
                <a:solidFill>
                  <a:srgbClr val="000000"/>
                </a:solidFill>
                <a:latin typeface="Montserrat"/>
                <a:ea typeface="Montserrat"/>
                <a:cs typeface="Montserrat"/>
                <a:sym typeface="Montserrat"/>
              </a:rPr>
              <a:t> os </a:t>
            </a:r>
            <a:r>
              <a:rPr b="1" i="0" lang="pt-BR" sz="1300" u="none" cap="none" strike="noStrike">
                <a:solidFill>
                  <a:srgbClr val="000000"/>
                </a:solidFill>
                <a:latin typeface="Montserrat"/>
                <a:ea typeface="Montserrat"/>
                <a:cs typeface="Montserrat"/>
                <a:sym typeface="Montserrat"/>
              </a:rPr>
              <a:t>documentos</a:t>
            </a:r>
            <a:r>
              <a:rPr b="0" i="0" lang="pt-BR" sz="1300" u="none" cap="none" strike="noStrike">
                <a:solidFill>
                  <a:srgbClr val="000000"/>
                </a:solidFill>
                <a:latin typeface="Montserrat"/>
                <a:ea typeface="Montserrat"/>
                <a:cs typeface="Montserrat"/>
                <a:sym typeface="Montserrat"/>
              </a:rPr>
              <a:t> do </a:t>
            </a:r>
            <a:r>
              <a:rPr b="1" i="0" lang="pt-BR" sz="1300" u="none" cap="none" strike="noStrike">
                <a:solidFill>
                  <a:srgbClr val="000000"/>
                </a:solidFill>
                <a:latin typeface="Montserrat"/>
                <a:ea typeface="Montserrat"/>
                <a:cs typeface="Montserrat"/>
                <a:sym typeface="Montserrat"/>
              </a:rPr>
              <a:t>pedido de pizza </a:t>
            </a:r>
            <a:r>
              <a:rPr b="0" i="0" lang="pt-BR" sz="1300" u="none" cap="none" strike="noStrike">
                <a:solidFill>
                  <a:srgbClr val="000000"/>
                </a:solidFill>
                <a:latin typeface="Montserrat"/>
                <a:ea typeface="Montserrat"/>
                <a:cs typeface="Montserrat"/>
                <a:sym typeface="Montserrat"/>
              </a:rPr>
              <a:t>para </a:t>
            </a:r>
            <a:r>
              <a:rPr b="1" i="0" lang="pt-BR" sz="1300" u="none" cap="none" strike="noStrike">
                <a:solidFill>
                  <a:srgbClr val="000000"/>
                </a:solidFill>
                <a:latin typeface="Montserrat"/>
                <a:ea typeface="Montserrat"/>
                <a:cs typeface="Montserrat"/>
                <a:sym typeface="Montserrat"/>
              </a:rPr>
              <a:t>pizzas</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size </a:t>
            </a:r>
            <a:r>
              <a:rPr b="0" i="0" lang="pt-BR" sz="1300" u="none" cap="none" strike="noStrike">
                <a:solidFill>
                  <a:srgbClr val="000000"/>
                </a:solidFill>
                <a:latin typeface="Montserrat"/>
                <a:ea typeface="Montserrat"/>
                <a:cs typeface="Montserrat"/>
                <a:sym typeface="Montserrat"/>
              </a:rPr>
              <a:t>com </a:t>
            </a:r>
            <a:r>
              <a:rPr b="1" i="0" lang="pt-BR" sz="1300" u="none" cap="none" strike="noStrike">
                <a:solidFill>
                  <a:srgbClr val="FF0000"/>
                </a:solidFill>
                <a:latin typeface="Montserrat"/>
                <a:ea typeface="Montserrat"/>
                <a:cs typeface="Montserrat"/>
                <a:sym typeface="Montserrat"/>
              </a:rPr>
              <a:t>medium</a:t>
            </a:r>
            <a:r>
              <a:rPr b="0" i="0" lang="pt-BR" sz="1300" u="none" cap="none" strike="noStrike">
                <a:solidFill>
                  <a:srgbClr val="000000"/>
                </a:solidFill>
                <a:latin typeface="Montserrat"/>
                <a:ea typeface="Montserrat"/>
                <a:cs typeface="Montserrat"/>
                <a:sym typeface="Montserrat"/>
              </a:rPr>
              <a:t>.</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Passa os demais documentos para o estágio </a:t>
            </a:r>
            <a:r>
              <a:rPr b="1" i="0" lang="pt-BR" sz="1300" u="none" cap="none" strike="noStrike">
                <a:solidFill>
                  <a:srgbClr val="000000"/>
                </a:solidFill>
                <a:latin typeface="Montserrat"/>
                <a:ea typeface="Montserrat"/>
                <a:cs typeface="Montserrat"/>
                <a:sym typeface="Montserrat"/>
              </a:rPr>
              <a:t>$group</a:t>
            </a:r>
            <a:r>
              <a:rPr b="0" i="0" lang="pt-BR" sz="1300" u="none" cap="none" strike="noStrike">
                <a:solidFill>
                  <a:srgbClr val="000000"/>
                </a:solidFill>
                <a:latin typeface="Montserrat"/>
                <a:ea typeface="Montserrat"/>
                <a:cs typeface="Montserrat"/>
                <a:sym typeface="Montserrat"/>
              </a:rPr>
              <a:t>.</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chemeClr val="dk1"/>
                </a:solidFill>
                <a:latin typeface="Montserrat"/>
                <a:ea typeface="Montserrat"/>
                <a:cs typeface="Montserrat"/>
                <a:sym typeface="Montserrat"/>
              </a:rPr>
              <a:t>O estágio </a:t>
            </a:r>
            <a:r>
              <a:rPr b="1" i="0" lang="pt-BR" sz="1300" u="none" cap="none" strike="noStrike">
                <a:solidFill>
                  <a:schemeClr val="dk1"/>
                </a:solidFill>
                <a:latin typeface="Montserrat"/>
                <a:ea typeface="Montserrat"/>
                <a:cs typeface="Montserrat"/>
                <a:sym typeface="Montserrat"/>
              </a:rPr>
              <a:t>$group:</a:t>
            </a:r>
            <a:endParaRPr b="1" i="0" sz="13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chemeClr val="dk1"/>
                </a:solidFill>
                <a:latin typeface="Montserrat"/>
                <a:ea typeface="Montserrat"/>
                <a:cs typeface="Montserrat"/>
                <a:sym typeface="Montserrat"/>
              </a:rPr>
              <a:t>Agrupa</a:t>
            </a:r>
            <a:r>
              <a:rPr b="0" i="0" lang="pt-BR" sz="1300" u="none" cap="none" strike="noStrike">
                <a:solidFill>
                  <a:schemeClr val="dk1"/>
                </a:solidFill>
                <a:latin typeface="Montserrat"/>
                <a:ea typeface="Montserrat"/>
                <a:cs typeface="Montserrat"/>
                <a:sym typeface="Montserrat"/>
              </a:rPr>
              <a:t> os </a:t>
            </a:r>
            <a:r>
              <a:rPr b="1" i="0" lang="pt-BR" sz="1300" u="none" cap="none" strike="noStrike">
                <a:solidFill>
                  <a:schemeClr val="dk1"/>
                </a:solidFill>
                <a:latin typeface="Montserrat"/>
                <a:ea typeface="Montserrat"/>
                <a:cs typeface="Montserrat"/>
                <a:sym typeface="Montserrat"/>
              </a:rPr>
              <a:t>documentos</a:t>
            </a:r>
            <a:r>
              <a:rPr b="0" i="0" lang="pt-BR" sz="1300" u="none" cap="none" strike="noStrike">
                <a:solidFill>
                  <a:schemeClr val="dk1"/>
                </a:solidFill>
                <a:latin typeface="Montserrat"/>
                <a:ea typeface="Montserrat"/>
                <a:cs typeface="Montserrat"/>
                <a:sym typeface="Montserrat"/>
              </a:rPr>
              <a:t> </a:t>
            </a:r>
            <a:r>
              <a:rPr b="1" i="0" lang="pt-BR" sz="1300" u="none" cap="none" strike="noStrike">
                <a:solidFill>
                  <a:schemeClr val="dk1"/>
                </a:solidFill>
                <a:latin typeface="Montserrat"/>
                <a:ea typeface="Montserrat"/>
                <a:cs typeface="Montserrat"/>
                <a:sym typeface="Montserrat"/>
              </a:rPr>
              <a:t>restantes</a:t>
            </a:r>
            <a:r>
              <a:rPr b="0" i="0" lang="pt-BR" sz="1300" u="none" cap="none" strike="noStrike">
                <a:solidFill>
                  <a:schemeClr val="dk1"/>
                </a:solidFill>
                <a:latin typeface="Montserrat"/>
                <a:ea typeface="Montserrat"/>
                <a:cs typeface="Montserrat"/>
                <a:sym typeface="Montserrat"/>
              </a:rPr>
              <a:t> por </a:t>
            </a:r>
            <a:r>
              <a:rPr b="1" i="0" lang="pt-BR" sz="1300" u="none" cap="none" strike="noStrike">
                <a:solidFill>
                  <a:schemeClr val="dk1"/>
                </a:solidFill>
                <a:latin typeface="Montserrat"/>
                <a:ea typeface="Montserrat"/>
                <a:cs typeface="Montserrat"/>
                <a:sym typeface="Montserrat"/>
              </a:rPr>
              <a:t>pizza</a:t>
            </a:r>
            <a:r>
              <a:rPr b="0" i="0" lang="pt-BR" sz="1300" u="none" cap="none" strike="noStrike">
                <a:solidFill>
                  <a:schemeClr val="dk1"/>
                </a:solidFill>
                <a:latin typeface="Montserrat"/>
                <a:ea typeface="Montserrat"/>
                <a:cs typeface="Montserrat"/>
                <a:sym typeface="Montserrat"/>
              </a:rPr>
              <a:t> </a:t>
            </a:r>
            <a:r>
              <a:rPr b="1" i="0" lang="pt-BR" sz="1300" u="none" cap="none" strike="noStrike">
                <a:solidFill>
                  <a:schemeClr val="dk1"/>
                </a:solidFill>
                <a:latin typeface="Montserrat"/>
                <a:ea typeface="Montserrat"/>
                <a:cs typeface="Montserrat"/>
                <a:sym typeface="Montserrat"/>
              </a:rPr>
              <a:t>name</a:t>
            </a:r>
            <a:r>
              <a:rPr b="0" i="0" lang="pt-BR" sz="1300" u="none" cap="none" strike="noStrike">
                <a:solidFill>
                  <a:schemeClr val="dk1"/>
                </a:solidFill>
                <a:latin typeface="Montserrat"/>
                <a:ea typeface="Montserrat"/>
                <a:cs typeface="Montserrat"/>
                <a:sym typeface="Montserrat"/>
              </a:rPr>
              <a:t>.</a:t>
            </a:r>
            <a:endParaRPr b="0" i="0" sz="13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chemeClr val="dk1"/>
                </a:solidFill>
                <a:latin typeface="Montserrat"/>
                <a:ea typeface="Montserrat"/>
                <a:cs typeface="Montserrat"/>
                <a:sym typeface="Montserrat"/>
              </a:rPr>
              <a:t>Usa </a:t>
            </a:r>
            <a:r>
              <a:rPr b="1" i="0" lang="pt-BR" sz="1300" u="none" cap="none" strike="noStrike">
                <a:solidFill>
                  <a:schemeClr val="dk1"/>
                </a:solidFill>
                <a:latin typeface="Montserrat"/>
                <a:ea typeface="Montserrat"/>
                <a:cs typeface="Montserrat"/>
                <a:sym typeface="Montserrat"/>
              </a:rPr>
              <a:t>$sum</a:t>
            </a:r>
            <a:r>
              <a:rPr b="0" i="0" lang="pt-BR" sz="1300" u="none" cap="none" strike="noStrike">
                <a:solidFill>
                  <a:schemeClr val="dk1"/>
                </a:solidFill>
                <a:latin typeface="Montserrat"/>
                <a:ea typeface="Montserrat"/>
                <a:cs typeface="Montserrat"/>
                <a:sym typeface="Montserrat"/>
              </a:rPr>
              <a:t> para </a:t>
            </a:r>
            <a:r>
              <a:rPr b="1" i="0" lang="pt-BR" sz="1300" u="none" cap="none" strike="noStrike">
                <a:solidFill>
                  <a:schemeClr val="dk1"/>
                </a:solidFill>
                <a:latin typeface="Montserrat"/>
                <a:ea typeface="Montserrat"/>
                <a:cs typeface="Montserrat"/>
                <a:sym typeface="Montserrat"/>
              </a:rPr>
              <a:t>calcular</a:t>
            </a:r>
            <a:r>
              <a:rPr b="0" i="0" lang="pt-BR" sz="1300" u="none" cap="none" strike="noStrike">
                <a:solidFill>
                  <a:schemeClr val="dk1"/>
                </a:solidFill>
                <a:latin typeface="Montserrat"/>
                <a:ea typeface="Montserrat"/>
                <a:cs typeface="Montserrat"/>
                <a:sym typeface="Montserrat"/>
              </a:rPr>
              <a:t> o </a:t>
            </a:r>
            <a:r>
              <a:rPr b="1" i="0" lang="pt-BR" sz="1300" u="none" cap="none" strike="noStrike">
                <a:solidFill>
                  <a:schemeClr val="dk1"/>
                </a:solidFill>
                <a:latin typeface="Montserrat"/>
                <a:ea typeface="Montserrat"/>
                <a:cs typeface="Montserrat"/>
                <a:sym typeface="Montserrat"/>
              </a:rPr>
              <a:t>pedido</a:t>
            </a:r>
            <a:r>
              <a:rPr b="0" i="0" lang="pt-BR" sz="1300" u="none" cap="none" strike="noStrike">
                <a:solidFill>
                  <a:schemeClr val="dk1"/>
                </a:solidFill>
                <a:latin typeface="Montserrat"/>
                <a:ea typeface="Montserrat"/>
                <a:cs typeface="Montserrat"/>
                <a:sym typeface="Montserrat"/>
              </a:rPr>
              <a:t> </a:t>
            </a:r>
            <a:r>
              <a:rPr b="1" i="0" lang="pt-BR" sz="1300" u="none" cap="none" strike="noStrike">
                <a:solidFill>
                  <a:schemeClr val="dk1"/>
                </a:solidFill>
                <a:latin typeface="Montserrat"/>
                <a:ea typeface="Montserrat"/>
                <a:cs typeface="Montserrat"/>
                <a:sym typeface="Montserrat"/>
              </a:rPr>
              <a:t>total</a:t>
            </a:r>
            <a:r>
              <a:rPr b="0" i="0" lang="pt-BR" sz="1300" u="none" cap="none" strike="noStrike">
                <a:solidFill>
                  <a:schemeClr val="dk1"/>
                </a:solidFill>
                <a:latin typeface="Montserrat"/>
                <a:ea typeface="Montserrat"/>
                <a:cs typeface="Montserrat"/>
                <a:sym typeface="Montserrat"/>
              </a:rPr>
              <a:t> </a:t>
            </a:r>
            <a:r>
              <a:rPr b="1" i="0" lang="pt-BR" sz="1300" u="none" cap="none" strike="noStrike">
                <a:solidFill>
                  <a:srgbClr val="0000FF"/>
                </a:solidFill>
                <a:latin typeface="Montserrat"/>
                <a:ea typeface="Montserrat"/>
                <a:cs typeface="Montserrat"/>
                <a:sym typeface="Montserrat"/>
              </a:rPr>
              <a:t>quantity</a:t>
            </a:r>
            <a:r>
              <a:rPr b="0" i="0" lang="pt-BR" sz="1300" u="none" cap="none" strike="noStrike">
                <a:solidFill>
                  <a:schemeClr val="dk1"/>
                </a:solidFill>
                <a:latin typeface="Montserrat"/>
                <a:ea typeface="Montserrat"/>
                <a:cs typeface="Montserrat"/>
                <a:sym typeface="Montserrat"/>
              </a:rPr>
              <a:t> de cada </a:t>
            </a:r>
            <a:r>
              <a:rPr b="1" i="0" lang="pt-BR" sz="1300" u="none" cap="none" strike="noStrike">
                <a:solidFill>
                  <a:schemeClr val="dk1"/>
                </a:solidFill>
                <a:latin typeface="Montserrat"/>
                <a:ea typeface="Montserrat"/>
                <a:cs typeface="Montserrat"/>
                <a:sym typeface="Montserrat"/>
              </a:rPr>
              <a:t>pizza name</a:t>
            </a:r>
            <a:r>
              <a:rPr b="0" i="0" lang="pt-BR" sz="1300" u="none" cap="none" strike="noStrike">
                <a:solidFill>
                  <a:schemeClr val="dk1"/>
                </a:solidFill>
                <a:latin typeface="Montserrat"/>
                <a:ea typeface="Montserrat"/>
                <a:cs typeface="Montserrat"/>
                <a:sym typeface="Montserrat"/>
              </a:rPr>
              <a:t>. O total é armazenado no </a:t>
            </a:r>
            <a:r>
              <a:rPr b="1" i="0" lang="pt-BR" sz="1300" u="none" cap="none" strike="noStrike">
                <a:solidFill>
                  <a:schemeClr val="dk1"/>
                </a:solidFill>
                <a:latin typeface="Montserrat"/>
                <a:ea typeface="Montserrat"/>
                <a:cs typeface="Montserrat"/>
                <a:sym typeface="Montserrat"/>
              </a:rPr>
              <a:t>totalQuantitycampo </a:t>
            </a:r>
            <a:r>
              <a:rPr b="0" i="0" lang="pt-BR" sz="1300" u="none" cap="none" strike="noStrike">
                <a:solidFill>
                  <a:schemeClr val="dk1"/>
                </a:solidFill>
                <a:latin typeface="Montserrat"/>
                <a:ea typeface="Montserrat"/>
                <a:cs typeface="Montserrat"/>
                <a:sym typeface="Montserrat"/>
              </a:rPr>
              <a:t>retornado pelo pipeline de agregação.</a:t>
            </a:r>
            <a:endParaRPr b="0" i="0" sz="13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chemeClr val="dk1"/>
              </a:buClr>
              <a:buSzPts val="1100"/>
              <a:buFont typeface="Arial"/>
              <a:buNone/>
            </a:pPr>
            <a:r>
              <a:t/>
            </a:r>
            <a:endParaRPr b="0" i="0" sz="1200" u="none" cap="none" strike="noStrike">
              <a:solidFill>
                <a:srgbClr val="000000"/>
              </a:solidFill>
              <a:latin typeface="Courier New"/>
              <a:ea typeface="Courier New"/>
              <a:cs typeface="Courier New"/>
              <a:sym typeface="Courier New"/>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0" name="Shape 1590"/>
        <p:cNvGrpSpPr/>
        <p:nvPr/>
      </p:nvGrpSpPr>
      <p:grpSpPr>
        <a:xfrm>
          <a:off x="0" y="0"/>
          <a:ext cx="0" cy="0"/>
          <a:chOff x="0" y="0"/>
          <a:chExt cx="0" cy="0"/>
        </a:xfrm>
      </p:grpSpPr>
      <p:pic>
        <p:nvPicPr>
          <p:cNvPr id="1591" name="Google Shape;1591;g11d50df9cf4_0_288"/>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1592" name="Google Shape;1592;g11d50df9cf4_0_288"/>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1593" name="Google Shape;1593;g11d50df9cf4_0_288"/>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1594" name="Google Shape;1594;g11d50df9cf4_0_288"/>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1595" name="Google Shape;1595;g11d50df9cf4_0_288"/>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1596" name="Google Shape;1596;g11d50df9cf4_0_288"/>
          <p:cNvSpPr txBox="1"/>
          <p:nvPr>
            <p:ph idx="1" type="body"/>
          </p:nvPr>
        </p:nvSpPr>
        <p:spPr>
          <a:xfrm>
            <a:off x="753000" y="86975"/>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14. Agregação no MongoDB</a:t>
            </a:r>
            <a:endParaRPr b="1" sz="3300">
              <a:solidFill>
                <a:srgbClr val="0086FF"/>
              </a:solidFill>
            </a:endParaRPr>
          </a:p>
        </p:txBody>
      </p:sp>
      <p:sp>
        <p:nvSpPr>
          <p:cNvPr id="1597" name="Google Shape;1597;g11d50df9cf4_0_288"/>
          <p:cNvSpPr txBox="1"/>
          <p:nvPr/>
        </p:nvSpPr>
        <p:spPr>
          <a:xfrm>
            <a:off x="525425" y="701975"/>
            <a:ext cx="6864900" cy="116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14.4 Métodos de agregação de propósito único</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Você pode usar os seguintes métodos de agregação de propósito único para agregar documentos de uma única coleção:</a:t>
            </a:r>
            <a:endParaRPr b="0" i="0" sz="13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Courier New"/>
              <a:ea typeface="Courier New"/>
              <a:cs typeface="Courier New"/>
              <a:sym typeface="Courier New"/>
            </a:endParaRPr>
          </a:p>
        </p:txBody>
      </p:sp>
      <p:graphicFrame>
        <p:nvGraphicFramePr>
          <p:cNvPr id="1598" name="Google Shape;1598;g11d50df9cf4_0_288"/>
          <p:cNvGraphicFramePr/>
          <p:nvPr/>
        </p:nvGraphicFramePr>
        <p:xfrm>
          <a:off x="319150" y="1989750"/>
          <a:ext cx="3000000" cy="3000000"/>
        </p:xfrm>
        <a:graphic>
          <a:graphicData uri="http://schemas.openxmlformats.org/drawingml/2006/table">
            <a:tbl>
              <a:tblPr>
                <a:solidFill>
                  <a:srgbClr val="FFFFFF"/>
                </a:solidFill>
                <a:tableStyleId>{E058583C-0CBC-4005-98CA-4F0188C42B88}</a:tableStyleId>
              </a:tblPr>
              <a:tblGrid>
                <a:gridCol w="3686175"/>
                <a:gridCol w="3686175"/>
              </a:tblGrid>
              <a:tr h="476250">
                <a:tc>
                  <a:txBody>
                    <a:bodyPr/>
                    <a:lstStyle/>
                    <a:p>
                      <a:pPr indent="0" lvl="0" marL="0" marR="0" rtl="0" algn="ctr">
                        <a:lnSpc>
                          <a:spcPct val="100000"/>
                        </a:lnSpc>
                        <a:spcBef>
                          <a:spcPts val="0"/>
                        </a:spcBef>
                        <a:spcAft>
                          <a:spcPts val="0"/>
                        </a:spcAft>
                        <a:buClr>
                          <a:srgbClr val="000000"/>
                        </a:buClr>
                        <a:buSzPts val="1400"/>
                        <a:buFont typeface="Arial"/>
                        <a:buNone/>
                      </a:pPr>
                      <a:r>
                        <a:rPr b="1" lang="pt-BR" sz="1400" u="none" cap="none" strike="noStrike">
                          <a:latin typeface="Courier New"/>
                          <a:ea typeface="Courier New"/>
                          <a:cs typeface="Courier New"/>
                          <a:sym typeface="Courier New"/>
                        </a:rPr>
                        <a:t>Método</a:t>
                      </a:r>
                      <a:endParaRPr b="1" sz="1400" u="none" cap="none" strike="noStrike">
                        <a:latin typeface="Courier New"/>
                        <a:ea typeface="Courier New"/>
                        <a:cs typeface="Courier New"/>
                        <a:sym typeface="Courier New"/>
                      </a:endParaRPr>
                    </a:p>
                  </a:txBody>
                  <a:tcPr marT="76200" marB="76200" marR="76200" marL="76200" anchor="ctr">
                    <a:lnL cap="flat" cmpd="sng" w="9525">
                      <a:solidFill>
                        <a:srgbClr val="E7EEEC"/>
                      </a:solidFill>
                      <a:prstDash val="solid"/>
                      <a:round/>
                      <a:headEnd len="sm" w="sm" type="none"/>
                      <a:tailEnd len="sm" w="sm" type="none"/>
                    </a:lnL>
                    <a:lnR cap="flat" cmpd="sng" w="9525">
                      <a:solidFill>
                        <a:srgbClr val="E7EEEC"/>
                      </a:solidFill>
                      <a:prstDash val="solid"/>
                      <a:round/>
                      <a:headEnd len="sm" w="sm" type="none"/>
                      <a:tailEnd len="sm" w="sm" type="none"/>
                    </a:lnR>
                    <a:lnT cap="flat" cmpd="sng" w="9525">
                      <a:solidFill>
                        <a:srgbClr val="E7EEEC"/>
                      </a:solidFill>
                      <a:prstDash val="solid"/>
                      <a:round/>
                      <a:headEnd len="sm" w="sm" type="none"/>
                      <a:tailEnd len="sm" w="sm" type="none"/>
                    </a:lnT>
                    <a:lnB cap="flat" cmpd="sng" w="28575">
                      <a:solidFill>
                        <a:srgbClr val="E7EEE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pt-BR" sz="1400" u="none" cap="none" strike="noStrike">
                          <a:latin typeface="Courier New"/>
                          <a:ea typeface="Courier New"/>
                          <a:cs typeface="Courier New"/>
                          <a:sym typeface="Courier New"/>
                        </a:rPr>
                        <a:t>Descrição</a:t>
                      </a:r>
                      <a:endParaRPr b="1" sz="1400" u="none" cap="none" strike="noStrike">
                        <a:latin typeface="Courier New"/>
                        <a:ea typeface="Courier New"/>
                        <a:cs typeface="Courier New"/>
                        <a:sym typeface="Courier New"/>
                      </a:endParaRPr>
                    </a:p>
                  </a:txBody>
                  <a:tcPr marT="76200" marB="76200" marR="76200" marL="76200" anchor="ctr">
                    <a:lnL cap="flat" cmpd="sng" w="9525">
                      <a:solidFill>
                        <a:srgbClr val="E7EEEC"/>
                      </a:solidFill>
                      <a:prstDash val="solid"/>
                      <a:round/>
                      <a:headEnd len="sm" w="sm" type="none"/>
                      <a:tailEnd len="sm" w="sm" type="none"/>
                    </a:lnL>
                    <a:lnR cap="flat" cmpd="sng" w="9525">
                      <a:solidFill>
                        <a:srgbClr val="E7EEEC"/>
                      </a:solidFill>
                      <a:prstDash val="solid"/>
                      <a:round/>
                      <a:headEnd len="sm" w="sm" type="none"/>
                      <a:tailEnd len="sm" w="sm" type="none"/>
                    </a:lnR>
                    <a:lnT cap="flat" cmpd="sng" w="9525">
                      <a:solidFill>
                        <a:srgbClr val="E7EEEC"/>
                      </a:solidFill>
                      <a:prstDash val="solid"/>
                      <a:round/>
                      <a:headEnd len="sm" w="sm" type="none"/>
                      <a:tailEnd len="sm" w="sm" type="none"/>
                    </a:lnT>
                    <a:lnB cap="flat" cmpd="sng" w="28575">
                      <a:solidFill>
                        <a:srgbClr val="E7EEEC"/>
                      </a:solidFill>
                      <a:prstDash val="solid"/>
                      <a:round/>
                      <a:headEnd len="sm" w="sm" type="none"/>
                      <a:tailEnd len="sm" w="sm" type="none"/>
                    </a:lnB>
                  </a:tcPr>
                </a:tc>
              </a:tr>
              <a:tr h="552450">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Courier New"/>
                          <a:ea typeface="Courier New"/>
                          <a:cs typeface="Courier New"/>
                          <a:sym typeface="Courier New"/>
                        </a:rPr>
                        <a:t>db.collection.</a:t>
                      </a:r>
                      <a:r>
                        <a:rPr b="1" lang="pt-BR" sz="1200" u="none" cap="none" strike="noStrike">
                          <a:latin typeface="Courier New"/>
                          <a:ea typeface="Courier New"/>
                          <a:cs typeface="Courier New"/>
                          <a:sym typeface="Courier New"/>
                        </a:rPr>
                        <a:t>estimatedDocumentCount</a:t>
                      </a:r>
                      <a:r>
                        <a:rPr lang="pt-BR" sz="1200" u="none" cap="none" strike="noStrike">
                          <a:latin typeface="Courier New"/>
                          <a:ea typeface="Courier New"/>
                          <a:cs typeface="Courier New"/>
                          <a:sym typeface="Courier New"/>
                        </a:rPr>
                        <a:t>()</a:t>
                      </a:r>
                      <a:endParaRPr sz="1200" u="none" cap="none" strike="noStrike">
                        <a:latin typeface="Courier New"/>
                        <a:ea typeface="Courier New"/>
                        <a:cs typeface="Courier New"/>
                        <a:sym typeface="Courier New"/>
                      </a:endParaRPr>
                    </a:p>
                  </a:txBody>
                  <a:tcPr marT="76200" marB="76200" marR="76200" marL="762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28575">
                      <a:solidFill>
                        <a:srgbClr val="E7EEE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Courier New"/>
                          <a:ea typeface="Courier New"/>
                          <a:cs typeface="Courier New"/>
                          <a:sym typeface="Courier New"/>
                        </a:rPr>
                        <a:t>Retorna uma </a:t>
                      </a:r>
                      <a:r>
                        <a:rPr b="1" lang="pt-BR" sz="1200" u="none" cap="none" strike="noStrike">
                          <a:latin typeface="Courier New"/>
                          <a:ea typeface="Courier New"/>
                          <a:cs typeface="Courier New"/>
                          <a:sym typeface="Courier New"/>
                        </a:rPr>
                        <a:t>contagem aproximada </a:t>
                      </a:r>
                      <a:r>
                        <a:rPr lang="pt-BR" sz="1200" u="none" cap="none" strike="noStrike">
                          <a:latin typeface="Courier New"/>
                          <a:ea typeface="Courier New"/>
                          <a:cs typeface="Courier New"/>
                          <a:sym typeface="Courier New"/>
                        </a:rPr>
                        <a:t>dos documentos em uma coleção ou exibição.</a:t>
                      </a:r>
                      <a:endParaRPr sz="1200" u="none" cap="none" strike="noStrike">
                        <a:latin typeface="Courier New"/>
                        <a:ea typeface="Courier New"/>
                        <a:cs typeface="Courier New"/>
                        <a:sym typeface="Courier New"/>
                      </a:endParaRPr>
                    </a:p>
                  </a:txBody>
                  <a:tcPr marT="76200" marB="76200" marR="76200" marL="762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28575">
                      <a:solidFill>
                        <a:srgbClr val="E7EEEC"/>
                      </a:solidFill>
                      <a:prstDash val="solid"/>
                      <a:round/>
                      <a:headEnd len="sm" w="sm" type="none"/>
                      <a:tailEnd len="sm" w="sm" type="none"/>
                    </a:lnT>
                    <a:lnB cap="flat" cmpd="sng" w="9525">
                      <a:solidFill>
                        <a:srgbClr val="000000"/>
                      </a:solidFill>
                      <a:prstDash val="solid"/>
                      <a:round/>
                      <a:headEnd len="sm" w="sm" type="none"/>
                      <a:tailEnd len="sm" w="sm" type="none"/>
                    </a:lnB>
                  </a:tcPr>
                </a:tc>
              </a:tr>
              <a:tr h="542925">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Courier New"/>
                          <a:ea typeface="Courier New"/>
                          <a:cs typeface="Courier New"/>
                          <a:sym typeface="Courier New"/>
                        </a:rPr>
                        <a:t>db.collection.</a:t>
                      </a:r>
                      <a:r>
                        <a:rPr b="1" lang="pt-BR" sz="1200" u="none" cap="none" strike="noStrike">
                          <a:latin typeface="Courier New"/>
                          <a:ea typeface="Courier New"/>
                          <a:cs typeface="Courier New"/>
                          <a:sym typeface="Courier New"/>
                        </a:rPr>
                        <a:t>count</a:t>
                      </a:r>
                      <a:r>
                        <a:rPr lang="pt-BR" sz="1200" u="none" cap="none" strike="noStrike">
                          <a:latin typeface="Courier New"/>
                          <a:ea typeface="Courier New"/>
                          <a:cs typeface="Courier New"/>
                          <a:sym typeface="Courier New"/>
                        </a:rPr>
                        <a:t>()</a:t>
                      </a:r>
                      <a:endParaRPr sz="1200" u="none" cap="none" strike="noStrike">
                        <a:latin typeface="Courier New"/>
                        <a:ea typeface="Courier New"/>
                        <a:cs typeface="Courier New"/>
                        <a:sym typeface="Courier New"/>
                      </a:endParaRPr>
                    </a:p>
                  </a:txBody>
                  <a:tcPr marT="76200" marB="76200" marR="76200" marL="762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Courier New"/>
                          <a:ea typeface="Courier New"/>
                          <a:cs typeface="Courier New"/>
                          <a:sym typeface="Courier New"/>
                        </a:rPr>
                        <a:t>Retorna uma </a:t>
                      </a:r>
                      <a:r>
                        <a:rPr b="1" lang="pt-BR" sz="1200" u="none" cap="none" strike="noStrike">
                          <a:latin typeface="Courier New"/>
                          <a:ea typeface="Courier New"/>
                          <a:cs typeface="Courier New"/>
                          <a:sym typeface="Courier New"/>
                        </a:rPr>
                        <a:t>contagem</a:t>
                      </a:r>
                      <a:r>
                        <a:rPr lang="pt-BR" sz="1200" u="none" cap="none" strike="noStrike">
                          <a:latin typeface="Courier New"/>
                          <a:ea typeface="Courier New"/>
                          <a:cs typeface="Courier New"/>
                          <a:sym typeface="Courier New"/>
                        </a:rPr>
                        <a:t> do número de documentos em uma coleção ou exibição.</a:t>
                      </a:r>
                      <a:endParaRPr sz="1200" u="none" cap="none" strike="noStrike">
                        <a:latin typeface="Courier New"/>
                        <a:ea typeface="Courier New"/>
                        <a:cs typeface="Courier New"/>
                        <a:sym typeface="Courier New"/>
                      </a:endParaRPr>
                    </a:p>
                  </a:txBody>
                  <a:tcPr marT="76200" marB="76200" marR="76200" marL="762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42925">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Courier New"/>
                          <a:ea typeface="Courier New"/>
                          <a:cs typeface="Courier New"/>
                          <a:sym typeface="Courier New"/>
                        </a:rPr>
                        <a:t>db.collection.</a:t>
                      </a:r>
                      <a:r>
                        <a:rPr b="1" lang="pt-BR" sz="1200" u="none" cap="none" strike="noStrike">
                          <a:latin typeface="Courier New"/>
                          <a:ea typeface="Courier New"/>
                          <a:cs typeface="Courier New"/>
                          <a:sym typeface="Courier New"/>
                        </a:rPr>
                        <a:t>distinct</a:t>
                      </a:r>
                      <a:r>
                        <a:rPr lang="pt-BR" sz="1200" u="none" cap="none" strike="noStrike">
                          <a:latin typeface="Courier New"/>
                          <a:ea typeface="Courier New"/>
                          <a:cs typeface="Courier New"/>
                          <a:sym typeface="Courier New"/>
                        </a:rPr>
                        <a:t>()</a:t>
                      </a:r>
                      <a:endParaRPr sz="1200" u="none" cap="none" strike="noStrike">
                        <a:latin typeface="Courier New"/>
                        <a:ea typeface="Courier New"/>
                        <a:cs typeface="Courier New"/>
                        <a:sym typeface="Courier New"/>
                      </a:endParaRPr>
                    </a:p>
                  </a:txBody>
                  <a:tcPr marT="76200" marB="76200" marR="76200" marL="762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pt-BR" sz="1200" u="none" cap="none" strike="noStrike">
                          <a:latin typeface="Courier New"/>
                          <a:ea typeface="Courier New"/>
                          <a:cs typeface="Courier New"/>
                          <a:sym typeface="Courier New"/>
                        </a:rPr>
                        <a:t>Retorna uma matriz de documentos que possuem </a:t>
                      </a:r>
                      <a:r>
                        <a:rPr b="1" lang="pt-BR" sz="1200" u="none" cap="none" strike="noStrike">
                          <a:latin typeface="Courier New"/>
                          <a:ea typeface="Courier New"/>
                          <a:cs typeface="Courier New"/>
                          <a:sym typeface="Courier New"/>
                        </a:rPr>
                        <a:t>valores distintos </a:t>
                      </a:r>
                      <a:r>
                        <a:rPr lang="pt-BR" sz="1200" u="none" cap="none" strike="noStrike">
                          <a:latin typeface="Courier New"/>
                          <a:ea typeface="Courier New"/>
                          <a:cs typeface="Courier New"/>
                          <a:sym typeface="Courier New"/>
                        </a:rPr>
                        <a:t>para o campo especificado.</a:t>
                      </a:r>
                      <a:endParaRPr sz="1200" u="none" cap="none" strike="noStrike">
                        <a:latin typeface="Courier New"/>
                        <a:ea typeface="Courier New"/>
                        <a:cs typeface="Courier New"/>
                        <a:sym typeface="Courier New"/>
                      </a:endParaRPr>
                    </a:p>
                  </a:txBody>
                  <a:tcPr marT="76200" marB="76200" marR="76200" marL="762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2" name="Shape 1602"/>
        <p:cNvGrpSpPr/>
        <p:nvPr/>
      </p:nvGrpSpPr>
      <p:grpSpPr>
        <a:xfrm>
          <a:off x="0" y="0"/>
          <a:ext cx="0" cy="0"/>
          <a:chOff x="0" y="0"/>
          <a:chExt cx="0" cy="0"/>
        </a:xfrm>
      </p:grpSpPr>
      <p:pic>
        <p:nvPicPr>
          <p:cNvPr id="1603" name="Google Shape;1603;g11d50df9cf4_0_22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1604" name="Google Shape;1604;g11d50df9cf4_0_225"/>
          <p:cNvPicPr preferRelativeResize="0"/>
          <p:nvPr/>
        </p:nvPicPr>
        <p:blipFill rotWithShape="1">
          <a:blip r:embed="rId4">
            <a:alphaModFix amt="47000"/>
          </a:blip>
          <a:srcRect b="0" l="0" r="0" t="0"/>
          <a:stretch/>
        </p:blipFill>
        <p:spPr>
          <a:xfrm>
            <a:off x="-1" y="0"/>
            <a:ext cx="9144000" cy="5143500"/>
          </a:xfrm>
          <a:prstGeom prst="rect">
            <a:avLst/>
          </a:prstGeom>
          <a:noFill/>
          <a:ln>
            <a:noFill/>
          </a:ln>
        </p:spPr>
      </p:pic>
      <p:pic>
        <p:nvPicPr>
          <p:cNvPr id="1605" name="Google Shape;1605;g11d50df9cf4_0_225"/>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1606" name="Google Shape;1606;g11d50df9cf4_0_225"/>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1607" name="Google Shape;1607;g11d50df9cf4_0_225"/>
          <p:cNvPicPr preferRelativeResize="0"/>
          <p:nvPr/>
        </p:nvPicPr>
        <p:blipFill rotWithShape="1">
          <a:blip r:embed="rId7">
            <a:alphaModFix/>
          </a:blip>
          <a:srcRect b="0" l="0" r="0" t="0"/>
          <a:stretch/>
        </p:blipFill>
        <p:spPr>
          <a:xfrm>
            <a:off x="7958950" y="165700"/>
            <a:ext cx="979600" cy="530300"/>
          </a:xfrm>
          <a:prstGeom prst="rect">
            <a:avLst/>
          </a:prstGeom>
          <a:noFill/>
          <a:ln>
            <a:noFill/>
          </a:ln>
        </p:spPr>
      </p:pic>
      <p:sp>
        <p:nvSpPr>
          <p:cNvPr id="1608" name="Google Shape;1608;g11d50df9cf4_0_225"/>
          <p:cNvSpPr txBox="1"/>
          <p:nvPr/>
        </p:nvSpPr>
        <p:spPr>
          <a:xfrm>
            <a:off x="607500" y="1617125"/>
            <a:ext cx="7929000" cy="1262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500"/>
              <a:buFont typeface="Arial"/>
              <a:buNone/>
            </a:pPr>
            <a:r>
              <a:rPr b="1" i="0" lang="pt-BR" sz="3500" u="none" cap="none" strike="noStrike">
                <a:solidFill>
                  <a:srgbClr val="FFFFFF"/>
                </a:solidFill>
                <a:latin typeface="Montserrat"/>
                <a:ea typeface="Montserrat"/>
                <a:cs typeface="Montserrat"/>
                <a:sym typeface="Montserrat"/>
              </a:rPr>
              <a:t>15. Mapeamento SQL para MongoDB</a:t>
            </a:r>
            <a:endParaRPr b="1" i="0" sz="3500"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2" name="Shape 1612"/>
        <p:cNvGrpSpPr/>
        <p:nvPr/>
      </p:nvGrpSpPr>
      <p:grpSpPr>
        <a:xfrm>
          <a:off x="0" y="0"/>
          <a:ext cx="0" cy="0"/>
          <a:chOff x="0" y="0"/>
          <a:chExt cx="0" cy="0"/>
        </a:xfrm>
      </p:grpSpPr>
      <p:pic>
        <p:nvPicPr>
          <p:cNvPr id="1613" name="Google Shape;1613;g11d50df9cf4_0_200"/>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1614" name="Google Shape;1614;g11d50df9cf4_0_200"/>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1615" name="Google Shape;1615;g11d50df9cf4_0_200"/>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1616" name="Google Shape;1616;g11d50df9cf4_0_200"/>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1617" name="Google Shape;1617;g11d50df9cf4_0_200"/>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1618" name="Google Shape;1618;g11d50df9cf4_0_200"/>
          <p:cNvSpPr txBox="1"/>
          <p:nvPr>
            <p:ph idx="1" type="body"/>
          </p:nvPr>
        </p:nvSpPr>
        <p:spPr>
          <a:xfrm>
            <a:off x="322650" y="86975"/>
            <a:ext cx="72579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15. Mapeamento SQL para MongoDB</a:t>
            </a:r>
            <a:endParaRPr b="1" sz="3300">
              <a:solidFill>
                <a:srgbClr val="0086FF"/>
              </a:solidFill>
            </a:endParaRPr>
          </a:p>
        </p:txBody>
      </p:sp>
      <p:sp>
        <p:nvSpPr>
          <p:cNvPr id="1619" name="Google Shape;1619;g11d50df9cf4_0_200"/>
          <p:cNvSpPr txBox="1"/>
          <p:nvPr/>
        </p:nvSpPr>
        <p:spPr>
          <a:xfrm>
            <a:off x="525425" y="701975"/>
            <a:ext cx="6864900" cy="178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15.1 Terminologia e Conceitos</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A tabela a seguir apresenta as várias terminologias e conceitos SQL e a terminologia e conceitos correspondentes do MongoDB.</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p:txBody>
      </p:sp>
      <p:graphicFrame>
        <p:nvGraphicFramePr>
          <p:cNvPr id="1620" name="Google Shape;1620;g11d50df9cf4_0_200"/>
          <p:cNvGraphicFramePr/>
          <p:nvPr/>
        </p:nvGraphicFramePr>
        <p:xfrm>
          <a:off x="810100" y="1847725"/>
          <a:ext cx="3000000" cy="3000000"/>
        </p:xfrm>
        <a:graphic>
          <a:graphicData uri="http://schemas.openxmlformats.org/drawingml/2006/table">
            <a:tbl>
              <a:tblPr>
                <a:noFill/>
                <a:tableStyleId>{9BF44A69-0578-480A-B807-07878319D62E}</a:tableStyleId>
              </a:tblPr>
              <a:tblGrid>
                <a:gridCol w="2936675"/>
                <a:gridCol w="2936675"/>
              </a:tblGrid>
              <a:tr h="315400">
                <a:tc>
                  <a:txBody>
                    <a:bodyPr/>
                    <a:lstStyle/>
                    <a:p>
                      <a:pPr indent="0" lvl="0" marL="0" marR="0" rtl="0" algn="ctr">
                        <a:lnSpc>
                          <a:spcPct val="100000"/>
                        </a:lnSpc>
                        <a:spcBef>
                          <a:spcPts val="0"/>
                        </a:spcBef>
                        <a:spcAft>
                          <a:spcPts val="0"/>
                        </a:spcAft>
                        <a:buClr>
                          <a:srgbClr val="000000"/>
                        </a:buClr>
                        <a:buSzPts val="1300"/>
                        <a:buFont typeface="Arial"/>
                        <a:buNone/>
                      </a:pPr>
                      <a:r>
                        <a:rPr b="1" lang="pt-BR" sz="1300" u="none" cap="none" strike="noStrike">
                          <a:latin typeface="Courier New"/>
                          <a:ea typeface="Courier New"/>
                          <a:cs typeface="Courier New"/>
                          <a:sym typeface="Courier New"/>
                        </a:rPr>
                        <a:t>Termos/Conceitos SQL</a:t>
                      </a:r>
                      <a:endParaRPr b="1" sz="1300" u="none" cap="none" strike="noStrike">
                        <a:latin typeface="Courier New"/>
                        <a:ea typeface="Courier New"/>
                        <a:cs typeface="Courier New"/>
                        <a:sym typeface="Courier New"/>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b="1" lang="pt-BR" sz="1300" u="none" cap="none" strike="noStrike">
                          <a:latin typeface="Courier New"/>
                          <a:ea typeface="Courier New"/>
                          <a:cs typeface="Courier New"/>
                          <a:sym typeface="Courier New"/>
                        </a:rPr>
                        <a:t>Termos/Conceitos do MongoDB</a:t>
                      </a:r>
                      <a:endParaRPr b="1" sz="1300" u="none" cap="none" strike="noStrike">
                        <a:latin typeface="Courier New"/>
                        <a:ea typeface="Courier New"/>
                        <a:cs typeface="Courier New"/>
                        <a:sym typeface="Courier New"/>
                      </a:endParaRPr>
                    </a:p>
                  </a:txBody>
                  <a:tcPr marT="91425" marB="91425" marR="91425" marL="91425"/>
                </a:tc>
              </a:tr>
              <a:tr h="258875">
                <a:tc>
                  <a:txBody>
                    <a:bodyPr/>
                    <a:lstStyle/>
                    <a:p>
                      <a:pPr indent="0" lvl="0" marL="0" marR="0" rtl="0" algn="ctr">
                        <a:lnSpc>
                          <a:spcPct val="100000"/>
                        </a:lnSpc>
                        <a:spcBef>
                          <a:spcPts val="0"/>
                        </a:spcBef>
                        <a:spcAft>
                          <a:spcPts val="0"/>
                        </a:spcAft>
                        <a:buClr>
                          <a:srgbClr val="000000"/>
                        </a:buClr>
                        <a:buSzPts val="1300"/>
                        <a:buFont typeface="Arial"/>
                        <a:buNone/>
                      </a:pPr>
                      <a:r>
                        <a:rPr lang="pt-BR" sz="1300" u="none" cap="none" strike="noStrike">
                          <a:latin typeface="Courier New"/>
                          <a:ea typeface="Courier New"/>
                          <a:cs typeface="Courier New"/>
                          <a:sym typeface="Courier New"/>
                        </a:rPr>
                        <a:t>base de dados</a:t>
                      </a:r>
                      <a:endParaRPr sz="1300" u="none" cap="none" strike="noStrike">
                        <a:latin typeface="Courier New"/>
                        <a:ea typeface="Courier New"/>
                        <a:cs typeface="Courier New"/>
                        <a:sym typeface="Courier New"/>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pt-BR" sz="1300" u="none" cap="none" strike="noStrike">
                          <a:latin typeface="Courier New"/>
                          <a:ea typeface="Courier New"/>
                          <a:cs typeface="Courier New"/>
                          <a:sym typeface="Courier New"/>
                        </a:rPr>
                        <a:t>base de dados</a:t>
                      </a:r>
                      <a:endParaRPr sz="1300" u="none" cap="none" strike="noStrike">
                        <a:latin typeface="Courier New"/>
                        <a:ea typeface="Courier New"/>
                        <a:cs typeface="Courier New"/>
                        <a:sym typeface="Courier New"/>
                      </a:endParaRPr>
                    </a:p>
                  </a:txBody>
                  <a:tcPr marT="91425" marB="91425" marR="91425" marL="91425"/>
                </a:tc>
              </a:tr>
              <a:tr h="257625">
                <a:tc>
                  <a:txBody>
                    <a:bodyPr/>
                    <a:lstStyle/>
                    <a:p>
                      <a:pPr indent="0" lvl="0" marL="0" marR="0" rtl="0" algn="ctr">
                        <a:lnSpc>
                          <a:spcPct val="100000"/>
                        </a:lnSpc>
                        <a:spcBef>
                          <a:spcPts val="0"/>
                        </a:spcBef>
                        <a:spcAft>
                          <a:spcPts val="0"/>
                        </a:spcAft>
                        <a:buClr>
                          <a:srgbClr val="000000"/>
                        </a:buClr>
                        <a:buSzPts val="1300"/>
                        <a:buFont typeface="Arial"/>
                        <a:buNone/>
                      </a:pPr>
                      <a:r>
                        <a:rPr lang="pt-BR" sz="1300" u="none" cap="none" strike="noStrike">
                          <a:latin typeface="Courier New"/>
                          <a:ea typeface="Courier New"/>
                          <a:cs typeface="Courier New"/>
                          <a:sym typeface="Courier New"/>
                        </a:rPr>
                        <a:t>tabela</a:t>
                      </a:r>
                      <a:endParaRPr sz="1300" u="none" cap="none" strike="noStrike">
                        <a:latin typeface="Courier New"/>
                        <a:ea typeface="Courier New"/>
                        <a:cs typeface="Courier New"/>
                        <a:sym typeface="Courier New"/>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pt-BR" sz="1300" u="none" cap="none" strike="noStrike">
                          <a:latin typeface="Courier New"/>
                          <a:ea typeface="Courier New"/>
                          <a:cs typeface="Courier New"/>
                          <a:sym typeface="Courier New"/>
                        </a:rPr>
                        <a:t>coleção</a:t>
                      </a:r>
                      <a:endParaRPr sz="1300" u="none" cap="none" strike="noStrike">
                        <a:latin typeface="Courier New"/>
                        <a:ea typeface="Courier New"/>
                        <a:cs typeface="Courier New"/>
                        <a:sym typeface="Courier New"/>
                      </a:endParaRPr>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300"/>
                        <a:buFont typeface="Arial"/>
                        <a:buNone/>
                      </a:pPr>
                      <a:r>
                        <a:rPr lang="pt-BR" sz="1300" u="none" cap="none" strike="noStrike">
                          <a:latin typeface="Courier New"/>
                          <a:ea typeface="Courier New"/>
                          <a:cs typeface="Courier New"/>
                          <a:sym typeface="Courier New"/>
                        </a:rPr>
                        <a:t>fila</a:t>
                      </a:r>
                      <a:endParaRPr sz="1300" u="none" cap="none" strike="noStrike">
                        <a:latin typeface="Courier New"/>
                        <a:ea typeface="Courier New"/>
                        <a:cs typeface="Courier New"/>
                        <a:sym typeface="Courier New"/>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pt-BR" sz="1300" u="none" cap="none" strike="noStrike">
                          <a:latin typeface="Courier New"/>
                          <a:ea typeface="Courier New"/>
                          <a:cs typeface="Courier New"/>
                          <a:sym typeface="Courier New"/>
                        </a:rPr>
                        <a:t>	documento</a:t>
                      </a:r>
                      <a:endParaRPr sz="1300" u="none" cap="none" strike="noStrike">
                        <a:latin typeface="Courier New"/>
                        <a:ea typeface="Courier New"/>
                        <a:cs typeface="Courier New"/>
                        <a:sym typeface="Courier New"/>
                      </a:endParaRPr>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300"/>
                        <a:buFont typeface="Arial"/>
                        <a:buNone/>
                      </a:pPr>
                      <a:r>
                        <a:rPr lang="pt-BR" sz="1300" u="none" cap="none" strike="noStrike">
                          <a:latin typeface="Courier New"/>
                          <a:ea typeface="Courier New"/>
                          <a:cs typeface="Courier New"/>
                          <a:sym typeface="Courier New"/>
                        </a:rPr>
                        <a:t>coluna</a:t>
                      </a:r>
                      <a:endParaRPr sz="1300" u="none" cap="none" strike="noStrike">
                        <a:latin typeface="Courier New"/>
                        <a:ea typeface="Courier New"/>
                        <a:cs typeface="Courier New"/>
                        <a:sym typeface="Courier New"/>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pt-BR" sz="1300" u="none" cap="none" strike="noStrike">
                          <a:latin typeface="Courier New"/>
                          <a:ea typeface="Courier New"/>
                          <a:cs typeface="Courier New"/>
                          <a:sym typeface="Courier New"/>
                        </a:rPr>
                        <a:t>campo</a:t>
                      </a:r>
                      <a:endParaRPr sz="1300" u="none" cap="none" strike="noStrike">
                        <a:latin typeface="Courier New"/>
                        <a:ea typeface="Courier New"/>
                        <a:cs typeface="Courier New"/>
                        <a:sym typeface="Courier New"/>
                      </a:endParaRPr>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300"/>
                        <a:buFont typeface="Arial"/>
                        <a:buNone/>
                      </a:pPr>
                      <a:r>
                        <a:rPr lang="pt-BR" sz="1300" u="none" cap="none" strike="noStrike">
                          <a:latin typeface="Courier New"/>
                          <a:ea typeface="Courier New"/>
                          <a:cs typeface="Courier New"/>
                          <a:sym typeface="Courier New"/>
                        </a:rPr>
                        <a:t>índice</a:t>
                      </a:r>
                      <a:endParaRPr sz="1300" u="none" cap="none" strike="noStrike">
                        <a:latin typeface="Courier New"/>
                        <a:ea typeface="Courier New"/>
                        <a:cs typeface="Courier New"/>
                        <a:sym typeface="Courier New"/>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pt-BR" sz="1300" u="none" cap="none" strike="noStrike">
                          <a:latin typeface="Courier New"/>
                          <a:ea typeface="Courier New"/>
                          <a:cs typeface="Courier New"/>
                          <a:sym typeface="Courier New"/>
                        </a:rPr>
                        <a:t>índice</a:t>
                      </a:r>
                      <a:endParaRPr sz="1300" u="none" cap="none" strike="noStrike">
                        <a:latin typeface="Courier New"/>
                        <a:ea typeface="Courier New"/>
                        <a:cs typeface="Courier New"/>
                        <a:sym typeface="Courier New"/>
                      </a:endParaRPr>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300"/>
                        <a:buFont typeface="Arial"/>
                        <a:buNone/>
                      </a:pPr>
                      <a:r>
                        <a:rPr lang="pt-BR" sz="1300" u="none" cap="none" strike="noStrike">
                          <a:latin typeface="Courier New"/>
                          <a:ea typeface="Courier New"/>
                          <a:cs typeface="Courier New"/>
                          <a:sym typeface="Courier New"/>
                        </a:rPr>
                        <a:t>aggregation (group by)</a:t>
                      </a:r>
                      <a:endParaRPr sz="1300" u="none" cap="none" strike="noStrike">
                        <a:latin typeface="Courier New"/>
                        <a:ea typeface="Courier New"/>
                        <a:cs typeface="Courier New"/>
                        <a:sym typeface="Courier New"/>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pt-BR" sz="1300" u="none" cap="none" strike="noStrike">
                          <a:latin typeface="Courier New"/>
                          <a:ea typeface="Courier New"/>
                          <a:cs typeface="Courier New"/>
                          <a:sym typeface="Courier New"/>
                        </a:rPr>
                        <a:t>aggregation pipeline</a:t>
                      </a:r>
                      <a:endParaRPr sz="1300" u="none" cap="none" strike="noStrike">
                        <a:latin typeface="Courier New"/>
                        <a:ea typeface="Courier New"/>
                        <a:cs typeface="Courier New"/>
                        <a:sym typeface="Courier New"/>
                      </a:endParaRPr>
                    </a:p>
                  </a:txBody>
                  <a:tcPr marT="91425" marB="91425" marR="91425" marL="91425"/>
                </a:tc>
              </a:tr>
            </a:tbl>
          </a:graphicData>
        </a:graphic>
      </p:graphicFrame>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4" name="Shape 1624"/>
        <p:cNvGrpSpPr/>
        <p:nvPr/>
      </p:nvGrpSpPr>
      <p:grpSpPr>
        <a:xfrm>
          <a:off x="0" y="0"/>
          <a:ext cx="0" cy="0"/>
          <a:chOff x="0" y="0"/>
          <a:chExt cx="0" cy="0"/>
        </a:xfrm>
      </p:grpSpPr>
      <p:sp>
        <p:nvSpPr>
          <p:cNvPr id="1625" name="Google Shape;1625;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pt-BR"/>
              <a:t>‹#›</a:t>
            </a:fld>
            <a:endParaRPr/>
          </a:p>
        </p:txBody>
      </p:sp>
      <p:sp>
        <p:nvSpPr>
          <p:cNvPr id="1626" name="Google Shape;1626;p8"/>
          <p:cNvSpPr txBox="1"/>
          <p:nvPr/>
        </p:nvSpPr>
        <p:spPr>
          <a:xfrm>
            <a:off x="6900" y="2382950"/>
            <a:ext cx="4441800" cy="156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300"/>
              <a:buFont typeface="Arial"/>
              <a:buNone/>
            </a:pPr>
            <a:r>
              <a:t/>
            </a:r>
            <a:endParaRPr b="1" i="0" sz="3300" u="none" cap="none" strike="noStrike">
              <a:solidFill>
                <a:srgbClr val="0F89FF"/>
              </a:solidFill>
              <a:latin typeface="Montserrat"/>
              <a:ea typeface="Montserrat"/>
              <a:cs typeface="Montserrat"/>
              <a:sym typeface="Montserrat"/>
            </a:endParaRPr>
          </a:p>
        </p:txBody>
      </p:sp>
      <p:sp>
        <p:nvSpPr>
          <p:cNvPr id="1627" name="Google Shape;1627;p8"/>
          <p:cNvSpPr/>
          <p:nvPr/>
        </p:nvSpPr>
        <p:spPr>
          <a:xfrm>
            <a:off x="0" y="0"/>
            <a:ext cx="9144000" cy="50568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8"/>
          <p:cNvSpPr txBox="1"/>
          <p:nvPr>
            <p:ph idx="4294967295" type="ctrTitle"/>
          </p:nvPr>
        </p:nvSpPr>
        <p:spPr>
          <a:xfrm>
            <a:off x="269500" y="3463775"/>
            <a:ext cx="4974300" cy="87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pt-BR" sz="4800" u="none" cap="none" strike="noStrike">
                <a:solidFill>
                  <a:srgbClr val="0F89FF"/>
                </a:solidFill>
                <a:latin typeface="Montserrat"/>
                <a:ea typeface="Montserrat"/>
                <a:cs typeface="Montserrat"/>
                <a:sym typeface="Montserrat"/>
              </a:rPr>
              <a:t>Perguntas?</a:t>
            </a:r>
            <a:endParaRPr b="1" i="0" sz="4800" u="none" cap="none" strike="noStrike">
              <a:solidFill>
                <a:srgbClr val="0F89FF"/>
              </a:solidFill>
              <a:latin typeface="Montserrat"/>
              <a:ea typeface="Montserrat"/>
              <a:cs typeface="Montserrat"/>
              <a:sym typeface="Montserrat"/>
            </a:endParaRPr>
          </a:p>
        </p:txBody>
      </p:sp>
      <p:pic>
        <p:nvPicPr>
          <p:cNvPr id="1629" name="Google Shape;1629;p8"/>
          <p:cNvPicPr preferRelativeResize="0"/>
          <p:nvPr/>
        </p:nvPicPr>
        <p:blipFill rotWithShape="1">
          <a:blip r:embed="rId3">
            <a:alphaModFix/>
          </a:blip>
          <a:srcRect b="0" l="0" r="0" t="0"/>
          <a:stretch/>
        </p:blipFill>
        <p:spPr>
          <a:xfrm>
            <a:off x="2956800" y="0"/>
            <a:ext cx="6187200" cy="3621900"/>
          </a:xfrm>
          <a:prstGeom prst="teardrop">
            <a:avLst>
              <a:gd fmla="val 100000" name="adj"/>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pic>
        <p:nvPicPr>
          <p:cNvPr descr="bg-azul.png" id="1634" name="Google Shape;1634;p9"/>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logo-magalu.png" id="1635" name="Google Shape;1635;p9"/>
          <p:cNvPicPr preferRelativeResize="0"/>
          <p:nvPr/>
        </p:nvPicPr>
        <p:blipFill rotWithShape="1">
          <a:blip r:embed="rId4">
            <a:alphaModFix/>
          </a:blip>
          <a:srcRect b="0" l="0" r="0" t="0"/>
          <a:stretch/>
        </p:blipFill>
        <p:spPr>
          <a:xfrm>
            <a:off x="2418874" y="1804925"/>
            <a:ext cx="4617500" cy="1362025"/>
          </a:xfrm>
          <a:prstGeom prst="rect">
            <a:avLst/>
          </a:prstGeom>
          <a:noFill/>
          <a:ln>
            <a:noFill/>
          </a:ln>
        </p:spPr>
      </p:pic>
      <p:pic>
        <p:nvPicPr>
          <p:cNvPr descr="colors.png" id="1636" name="Google Shape;1636;p9"/>
          <p:cNvPicPr preferRelativeResize="0"/>
          <p:nvPr/>
        </p:nvPicPr>
        <p:blipFill rotWithShape="1">
          <a:blip r:embed="rId5">
            <a:alphaModFix/>
          </a:blip>
          <a:srcRect b="0" l="0" r="0" t="0"/>
          <a:stretch/>
        </p:blipFill>
        <p:spPr>
          <a:xfrm>
            <a:off x="0" y="5076825"/>
            <a:ext cx="9144000" cy="66675"/>
          </a:xfrm>
          <a:prstGeom prst="rect">
            <a:avLst/>
          </a:prstGeom>
          <a:noFill/>
          <a:ln>
            <a:noFill/>
          </a:ln>
        </p:spPr>
      </p:pic>
      <p:sp>
        <p:nvSpPr>
          <p:cNvPr id="1637" name="Google Shape;1637;p9"/>
          <p:cNvSpPr txBox="1"/>
          <p:nvPr>
            <p:ph idx="4294967295" type="ctrTitle"/>
          </p:nvPr>
        </p:nvSpPr>
        <p:spPr>
          <a:xfrm>
            <a:off x="3916900" y="3504372"/>
            <a:ext cx="7199700" cy="89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pt-BR" sz="4800" u="none" cap="none" strike="noStrike">
                <a:solidFill>
                  <a:schemeClr val="lt1"/>
                </a:solidFill>
                <a:latin typeface="Montserrat"/>
                <a:ea typeface="Montserrat"/>
                <a:cs typeface="Montserrat"/>
                <a:sym typeface="Montserrat"/>
              </a:rPr>
              <a:t>#VemSerFeliz</a:t>
            </a:r>
            <a:endParaRPr b="1" i="0" sz="4800" u="none" cap="none" strike="noStrike">
              <a:solidFill>
                <a:schemeClr val="lt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g11eb0e7fc98_0_765"/>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258" name="Google Shape;258;g11eb0e7fc98_0_765"/>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259" name="Google Shape;259;g11eb0e7fc98_0_765"/>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260" name="Google Shape;260;g11eb0e7fc98_0_765"/>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261" name="Google Shape;261;g11eb0e7fc98_0_765"/>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262" name="Google Shape;262;g11eb0e7fc98_0_765"/>
          <p:cNvSpPr txBox="1"/>
          <p:nvPr>
            <p:ph idx="1" type="body"/>
          </p:nvPr>
        </p:nvSpPr>
        <p:spPr>
          <a:xfrm>
            <a:off x="303500" y="87000"/>
            <a:ext cx="69936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800"/>
              <a:buNone/>
            </a:pPr>
            <a:r>
              <a:rPr b="1" lang="pt-BR" sz="1900">
                <a:solidFill>
                  <a:srgbClr val="0086FF"/>
                </a:solidFill>
                <a:latin typeface="Montserrat"/>
                <a:ea typeface="Montserrat"/>
                <a:cs typeface="Montserrat"/>
                <a:sym typeface="Montserrat"/>
              </a:rPr>
              <a:t>3. Instalando e configurando o PostgreSQL e DBeaver</a:t>
            </a:r>
            <a:endParaRPr b="1" sz="1900">
              <a:solidFill>
                <a:srgbClr val="0086FF"/>
              </a:solidFill>
              <a:latin typeface="Montserrat"/>
              <a:ea typeface="Montserrat"/>
              <a:cs typeface="Montserrat"/>
              <a:sym typeface="Montserrat"/>
            </a:endParaRPr>
          </a:p>
          <a:p>
            <a:pPr indent="0" lvl="0" marL="0" rtl="0" algn="ctr">
              <a:lnSpc>
                <a:spcPct val="115000"/>
              </a:lnSpc>
              <a:spcBef>
                <a:spcPts val="1600"/>
              </a:spcBef>
              <a:spcAft>
                <a:spcPts val="1600"/>
              </a:spcAft>
              <a:buSzPts val="1800"/>
              <a:buNone/>
            </a:pPr>
            <a:r>
              <a:t/>
            </a:r>
            <a:endParaRPr b="1" sz="1900">
              <a:solidFill>
                <a:srgbClr val="0086FF"/>
              </a:solidFill>
              <a:latin typeface="Montserrat"/>
              <a:ea typeface="Montserrat"/>
              <a:cs typeface="Montserrat"/>
              <a:sym typeface="Montserrat"/>
            </a:endParaRPr>
          </a:p>
        </p:txBody>
      </p:sp>
      <p:sp>
        <p:nvSpPr>
          <p:cNvPr id="263" name="Google Shape;263;g11eb0e7fc98_0_765"/>
          <p:cNvSpPr txBox="1"/>
          <p:nvPr/>
        </p:nvSpPr>
        <p:spPr>
          <a:xfrm>
            <a:off x="464875" y="745425"/>
            <a:ext cx="6864900" cy="785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pt-BR" sz="1300">
                <a:solidFill>
                  <a:schemeClr val="dk1"/>
                </a:solidFill>
                <a:latin typeface="Montserrat"/>
                <a:ea typeface="Montserrat"/>
                <a:cs typeface="Montserrat"/>
                <a:sym typeface="Montserrat"/>
              </a:rPr>
              <a:t>3.1 </a:t>
            </a:r>
            <a:r>
              <a:rPr b="1" lang="pt-BR" sz="1300">
                <a:solidFill>
                  <a:schemeClr val="dk1"/>
                </a:solidFill>
                <a:highlight>
                  <a:schemeClr val="lt1"/>
                </a:highlight>
                <a:latin typeface="Montserrat"/>
                <a:ea typeface="Montserrat"/>
                <a:cs typeface="Montserrat"/>
                <a:sym typeface="Montserrat"/>
              </a:rPr>
              <a:t>Instalação do PostgreSQL no Windows</a:t>
            </a:r>
            <a:endParaRPr b="1" sz="13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None/>
            </a:pPr>
            <a:r>
              <a:rPr lang="pt-BR" sz="1300">
                <a:latin typeface="Montserrat"/>
                <a:ea typeface="Montserrat"/>
                <a:cs typeface="Montserrat"/>
                <a:sym typeface="Montserrat"/>
              </a:rPr>
              <a:t>Iremos utilizar a configuração de local default. </a:t>
            </a:r>
            <a:endParaRPr sz="1300">
              <a:latin typeface="Montserrat"/>
              <a:ea typeface="Montserrat"/>
              <a:cs typeface="Montserrat"/>
              <a:sym typeface="Montserrat"/>
            </a:endParaRPr>
          </a:p>
          <a:p>
            <a:pPr indent="0" lvl="0" marL="0" rtl="0" algn="l">
              <a:spcBef>
                <a:spcPts val="0"/>
              </a:spcBef>
              <a:spcAft>
                <a:spcPts val="0"/>
              </a:spcAft>
              <a:buNone/>
            </a:pPr>
            <a:r>
              <a:rPr lang="pt-BR" sz="1300">
                <a:latin typeface="Montserrat"/>
                <a:ea typeface="Montserrat"/>
                <a:cs typeface="Montserrat"/>
                <a:sym typeface="Montserrat"/>
              </a:rPr>
              <a:t>Siga para o próximo passo através da opção “Next”:</a:t>
            </a:r>
            <a:endParaRPr sz="1300">
              <a:latin typeface="Montserrat"/>
              <a:ea typeface="Montserrat"/>
              <a:cs typeface="Montserrat"/>
              <a:sym typeface="Montserrat"/>
            </a:endParaRPr>
          </a:p>
        </p:txBody>
      </p:sp>
      <p:pic>
        <p:nvPicPr>
          <p:cNvPr id="264" name="Google Shape;264;g11eb0e7fc98_0_765"/>
          <p:cNvPicPr preferRelativeResize="0"/>
          <p:nvPr/>
        </p:nvPicPr>
        <p:blipFill>
          <a:blip r:embed="rId8">
            <a:alphaModFix/>
          </a:blip>
          <a:stretch>
            <a:fillRect/>
          </a:stretch>
        </p:blipFill>
        <p:spPr>
          <a:xfrm>
            <a:off x="1990238" y="1730625"/>
            <a:ext cx="3814166" cy="30269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g11eb0e7fc98_0_776"/>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270" name="Google Shape;270;g11eb0e7fc98_0_776"/>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271" name="Google Shape;271;g11eb0e7fc98_0_776"/>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272" name="Google Shape;272;g11eb0e7fc98_0_776"/>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273" name="Google Shape;273;g11eb0e7fc98_0_776"/>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274" name="Google Shape;274;g11eb0e7fc98_0_776"/>
          <p:cNvSpPr txBox="1"/>
          <p:nvPr>
            <p:ph idx="1" type="body"/>
          </p:nvPr>
        </p:nvSpPr>
        <p:spPr>
          <a:xfrm>
            <a:off x="303500" y="87000"/>
            <a:ext cx="69936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800"/>
              <a:buNone/>
            </a:pPr>
            <a:r>
              <a:rPr b="1" lang="pt-BR" sz="1900">
                <a:solidFill>
                  <a:srgbClr val="0086FF"/>
                </a:solidFill>
                <a:latin typeface="Montserrat"/>
                <a:ea typeface="Montserrat"/>
                <a:cs typeface="Montserrat"/>
                <a:sym typeface="Montserrat"/>
              </a:rPr>
              <a:t>3. Instalando e configurando o PostgreSQL e DBeaver</a:t>
            </a:r>
            <a:endParaRPr b="1" sz="1900">
              <a:solidFill>
                <a:srgbClr val="0086FF"/>
              </a:solidFill>
              <a:latin typeface="Montserrat"/>
              <a:ea typeface="Montserrat"/>
              <a:cs typeface="Montserrat"/>
              <a:sym typeface="Montserrat"/>
            </a:endParaRPr>
          </a:p>
          <a:p>
            <a:pPr indent="0" lvl="0" marL="0" rtl="0" algn="ctr">
              <a:lnSpc>
                <a:spcPct val="115000"/>
              </a:lnSpc>
              <a:spcBef>
                <a:spcPts val="1600"/>
              </a:spcBef>
              <a:spcAft>
                <a:spcPts val="1600"/>
              </a:spcAft>
              <a:buSzPts val="1800"/>
              <a:buNone/>
            </a:pPr>
            <a:r>
              <a:t/>
            </a:r>
            <a:endParaRPr b="1" sz="1900">
              <a:solidFill>
                <a:srgbClr val="0086FF"/>
              </a:solidFill>
              <a:latin typeface="Montserrat"/>
              <a:ea typeface="Montserrat"/>
              <a:cs typeface="Montserrat"/>
              <a:sym typeface="Montserrat"/>
            </a:endParaRPr>
          </a:p>
        </p:txBody>
      </p:sp>
      <p:sp>
        <p:nvSpPr>
          <p:cNvPr id="275" name="Google Shape;275;g11eb0e7fc98_0_776"/>
          <p:cNvSpPr txBox="1"/>
          <p:nvPr/>
        </p:nvSpPr>
        <p:spPr>
          <a:xfrm>
            <a:off x="464875" y="745425"/>
            <a:ext cx="6864900" cy="585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pt-BR" sz="1300">
                <a:solidFill>
                  <a:schemeClr val="dk1"/>
                </a:solidFill>
                <a:latin typeface="Montserrat"/>
                <a:ea typeface="Montserrat"/>
                <a:cs typeface="Montserrat"/>
                <a:sym typeface="Montserrat"/>
              </a:rPr>
              <a:t>3.1 </a:t>
            </a:r>
            <a:r>
              <a:rPr b="1" lang="pt-BR" sz="1300">
                <a:solidFill>
                  <a:schemeClr val="dk1"/>
                </a:solidFill>
                <a:highlight>
                  <a:schemeClr val="lt1"/>
                </a:highlight>
                <a:latin typeface="Montserrat"/>
                <a:ea typeface="Montserrat"/>
                <a:cs typeface="Montserrat"/>
                <a:sym typeface="Montserrat"/>
              </a:rPr>
              <a:t>Instalação do PostgreSQL no Windows</a:t>
            </a:r>
            <a:endParaRPr b="1" sz="13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None/>
            </a:pPr>
            <a:r>
              <a:rPr lang="pt-BR" sz="1300">
                <a:latin typeface="Montserrat"/>
                <a:ea typeface="Montserrat"/>
                <a:cs typeface="Montserrat"/>
                <a:sym typeface="Montserrat"/>
              </a:rPr>
              <a:t>Siga para o próximo passo através da opção “Next”:</a:t>
            </a:r>
            <a:endParaRPr sz="1300">
              <a:latin typeface="Montserrat"/>
              <a:ea typeface="Montserrat"/>
              <a:cs typeface="Montserrat"/>
              <a:sym typeface="Montserrat"/>
            </a:endParaRPr>
          </a:p>
        </p:txBody>
      </p:sp>
      <p:pic>
        <p:nvPicPr>
          <p:cNvPr id="276" name="Google Shape;276;g11eb0e7fc98_0_776"/>
          <p:cNvPicPr preferRelativeResize="0"/>
          <p:nvPr/>
        </p:nvPicPr>
        <p:blipFill>
          <a:blip r:embed="rId8">
            <a:alphaModFix/>
          </a:blip>
          <a:stretch>
            <a:fillRect/>
          </a:stretch>
        </p:blipFill>
        <p:spPr>
          <a:xfrm>
            <a:off x="1867788" y="1559675"/>
            <a:ext cx="4059073" cy="3227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g11eb0e7fc98_0_787"/>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282" name="Google Shape;282;g11eb0e7fc98_0_787"/>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283" name="Google Shape;283;g11eb0e7fc98_0_787"/>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284" name="Google Shape;284;g11eb0e7fc98_0_787"/>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285" name="Google Shape;285;g11eb0e7fc98_0_787"/>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286" name="Google Shape;286;g11eb0e7fc98_0_787"/>
          <p:cNvSpPr txBox="1"/>
          <p:nvPr>
            <p:ph idx="1" type="body"/>
          </p:nvPr>
        </p:nvSpPr>
        <p:spPr>
          <a:xfrm>
            <a:off x="303500" y="87000"/>
            <a:ext cx="69936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800"/>
              <a:buNone/>
            </a:pPr>
            <a:r>
              <a:rPr b="1" lang="pt-BR" sz="1900">
                <a:solidFill>
                  <a:srgbClr val="0086FF"/>
                </a:solidFill>
                <a:latin typeface="Montserrat"/>
                <a:ea typeface="Montserrat"/>
                <a:cs typeface="Montserrat"/>
                <a:sym typeface="Montserrat"/>
              </a:rPr>
              <a:t>3. Instalando e configurando o PostgreSQL e DBeaver</a:t>
            </a:r>
            <a:endParaRPr b="1" sz="1900">
              <a:solidFill>
                <a:srgbClr val="0086FF"/>
              </a:solidFill>
              <a:latin typeface="Montserrat"/>
              <a:ea typeface="Montserrat"/>
              <a:cs typeface="Montserrat"/>
              <a:sym typeface="Montserrat"/>
            </a:endParaRPr>
          </a:p>
          <a:p>
            <a:pPr indent="0" lvl="0" marL="0" rtl="0" algn="ctr">
              <a:lnSpc>
                <a:spcPct val="115000"/>
              </a:lnSpc>
              <a:spcBef>
                <a:spcPts val="1600"/>
              </a:spcBef>
              <a:spcAft>
                <a:spcPts val="1600"/>
              </a:spcAft>
              <a:buSzPts val="1800"/>
              <a:buNone/>
            </a:pPr>
            <a:r>
              <a:t/>
            </a:r>
            <a:endParaRPr b="1" sz="1900">
              <a:solidFill>
                <a:srgbClr val="0086FF"/>
              </a:solidFill>
              <a:latin typeface="Montserrat"/>
              <a:ea typeface="Montserrat"/>
              <a:cs typeface="Montserrat"/>
              <a:sym typeface="Montserrat"/>
            </a:endParaRPr>
          </a:p>
        </p:txBody>
      </p:sp>
      <p:sp>
        <p:nvSpPr>
          <p:cNvPr id="287" name="Google Shape;287;g11eb0e7fc98_0_787"/>
          <p:cNvSpPr txBox="1"/>
          <p:nvPr/>
        </p:nvSpPr>
        <p:spPr>
          <a:xfrm>
            <a:off x="464875" y="745425"/>
            <a:ext cx="6864900" cy="585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pt-BR" sz="1300">
                <a:solidFill>
                  <a:schemeClr val="dk1"/>
                </a:solidFill>
                <a:latin typeface="Montserrat"/>
                <a:ea typeface="Montserrat"/>
                <a:cs typeface="Montserrat"/>
                <a:sym typeface="Montserrat"/>
              </a:rPr>
              <a:t>3.1 </a:t>
            </a:r>
            <a:r>
              <a:rPr b="1" lang="pt-BR" sz="1300">
                <a:solidFill>
                  <a:schemeClr val="dk1"/>
                </a:solidFill>
                <a:highlight>
                  <a:schemeClr val="lt1"/>
                </a:highlight>
                <a:latin typeface="Montserrat"/>
                <a:ea typeface="Montserrat"/>
                <a:cs typeface="Montserrat"/>
                <a:sym typeface="Montserrat"/>
              </a:rPr>
              <a:t>Instalação do PostgreSQL no Windows</a:t>
            </a:r>
            <a:endParaRPr b="1" sz="13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None/>
            </a:pPr>
            <a:r>
              <a:rPr lang="pt-BR" sz="1300">
                <a:latin typeface="Montserrat"/>
                <a:ea typeface="Montserrat"/>
                <a:cs typeface="Montserrat"/>
                <a:sym typeface="Montserrat"/>
              </a:rPr>
              <a:t>Siga para o próximo passo através da opção “Next”:</a:t>
            </a:r>
            <a:endParaRPr sz="1300">
              <a:latin typeface="Montserrat"/>
              <a:ea typeface="Montserrat"/>
              <a:cs typeface="Montserrat"/>
              <a:sym typeface="Montserrat"/>
            </a:endParaRPr>
          </a:p>
        </p:txBody>
      </p:sp>
      <p:pic>
        <p:nvPicPr>
          <p:cNvPr id="288" name="Google Shape;288;g11eb0e7fc98_0_787"/>
          <p:cNvPicPr preferRelativeResize="0"/>
          <p:nvPr/>
        </p:nvPicPr>
        <p:blipFill>
          <a:blip r:embed="rId8">
            <a:alphaModFix/>
          </a:blip>
          <a:stretch>
            <a:fillRect/>
          </a:stretch>
        </p:blipFill>
        <p:spPr>
          <a:xfrm>
            <a:off x="1856975" y="1497400"/>
            <a:ext cx="4080700" cy="3198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g11eb0e7fc98_0_798"/>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294" name="Google Shape;294;g11eb0e7fc98_0_798"/>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295" name="Google Shape;295;g11eb0e7fc98_0_798"/>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296" name="Google Shape;296;g11eb0e7fc98_0_798"/>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297" name="Google Shape;297;g11eb0e7fc98_0_798"/>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298" name="Google Shape;298;g11eb0e7fc98_0_798"/>
          <p:cNvSpPr txBox="1"/>
          <p:nvPr>
            <p:ph idx="1" type="body"/>
          </p:nvPr>
        </p:nvSpPr>
        <p:spPr>
          <a:xfrm>
            <a:off x="303500" y="87000"/>
            <a:ext cx="69936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800"/>
              <a:buNone/>
            </a:pPr>
            <a:r>
              <a:rPr b="1" lang="pt-BR" sz="1900">
                <a:solidFill>
                  <a:srgbClr val="0086FF"/>
                </a:solidFill>
                <a:latin typeface="Montserrat"/>
                <a:ea typeface="Montserrat"/>
                <a:cs typeface="Montserrat"/>
                <a:sym typeface="Montserrat"/>
              </a:rPr>
              <a:t>3. Instalando e configurando o PostgreSQL e DBeaver</a:t>
            </a:r>
            <a:endParaRPr b="1" sz="1900">
              <a:solidFill>
                <a:srgbClr val="0086FF"/>
              </a:solidFill>
              <a:latin typeface="Montserrat"/>
              <a:ea typeface="Montserrat"/>
              <a:cs typeface="Montserrat"/>
              <a:sym typeface="Montserrat"/>
            </a:endParaRPr>
          </a:p>
          <a:p>
            <a:pPr indent="0" lvl="0" marL="0" rtl="0" algn="ctr">
              <a:lnSpc>
                <a:spcPct val="115000"/>
              </a:lnSpc>
              <a:spcBef>
                <a:spcPts val="1600"/>
              </a:spcBef>
              <a:spcAft>
                <a:spcPts val="1600"/>
              </a:spcAft>
              <a:buSzPts val="1800"/>
              <a:buNone/>
            </a:pPr>
            <a:r>
              <a:t/>
            </a:r>
            <a:endParaRPr b="1" sz="1900">
              <a:solidFill>
                <a:srgbClr val="0086FF"/>
              </a:solidFill>
              <a:latin typeface="Montserrat"/>
              <a:ea typeface="Montserrat"/>
              <a:cs typeface="Montserrat"/>
              <a:sym typeface="Montserrat"/>
            </a:endParaRPr>
          </a:p>
        </p:txBody>
      </p:sp>
      <p:sp>
        <p:nvSpPr>
          <p:cNvPr id="299" name="Google Shape;299;g11eb0e7fc98_0_798"/>
          <p:cNvSpPr txBox="1"/>
          <p:nvPr/>
        </p:nvSpPr>
        <p:spPr>
          <a:xfrm>
            <a:off x="464875" y="745425"/>
            <a:ext cx="6864900" cy="585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pt-BR" sz="1300">
                <a:solidFill>
                  <a:schemeClr val="dk1"/>
                </a:solidFill>
                <a:latin typeface="Montserrat"/>
                <a:ea typeface="Montserrat"/>
                <a:cs typeface="Montserrat"/>
                <a:sym typeface="Montserrat"/>
              </a:rPr>
              <a:t>3.1 </a:t>
            </a:r>
            <a:r>
              <a:rPr b="1" lang="pt-BR" sz="1300">
                <a:solidFill>
                  <a:schemeClr val="dk1"/>
                </a:solidFill>
                <a:highlight>
                  <a:schemeClr val="lt1"/>
                </a:highlight>
                <a:latin typeface="Montserrat"/>
                <a:ea typeface="Montserrat"/>
                <a:cs typeface="Montserrat"/>
                <a:sym typeface="Montserrat"/>
              </a:rPr>
              <a:t>Instalação do PostgreSQL no Windows</a:t>
            </a:r>
            <a:endParaRPr b="1" sz="13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None/>
            </a:pPr>
            <a:r>
              <a:rPr lang="pt-BR" sz="1300">
                <a:latin typeface="Montserrat"/>
                <a:ea typeface="Montserrat"/>
                <a:cs typeface="Montserrat"/>
                <a:sym typeface="Montserrat"/>
              </a:rPr>
              <a:t>Aguarde a instalação finalizar.</a:t>
            </a:r>
            <a:endParaRPr sz="1300">
              <a:latin typeface="Montserrat"/>
              <a:ea typeface="Montserrat"/>
              <a:cs typeface="Montserrat"/>
              <a:sym typeface="Montserrat"/>
            </a:endParaRPr>
          </a:p>
        </p:txBody>
      </p:sp>
      <p:pic>
        <p:nvPicPr>
          <p:cNvPr id="300" name="Google Shape;300;g11eb0e7fc98_0_798"/>
          <p:cNvPicPr preferRelativeResize="0"/>
          <p:nvPr/>
        </p:nvPicPr>
        <p:blipFill>
          <a:blip r:embed="rId8">
            <a:alphaModFix/>
          </a:blip>
          <a:stretch>
            <a:fillRect/>
          </a:stretch>
        </p:blipFill>
        <p:spPr>
          <a:xfrm>
            <a:off x="1818375" y="1421900"/>
            <a:ext cx="3963851" cy="31386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g11eb0e7fc98_0_809"/>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306" name="Google Shape;306;g11eb0e7fc98_0_809"/>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307" name="Google Shape;307;g11eb0e7fc98_0_809"/>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308" name="Google Shape;308;g11eb0e7fc98_0_809"/>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309" name="Google Shape;309;g11eb0e7fc98_0_809"/>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310" name="Google Shape;310;g11eb0e7fc98_0_809"/>
          <p:cNvSpPr txBox="1"/>
          <p:nvPr>
            <p:ph idx="1" type="body"/>
          </p:nvPr>
        </p:nvSpPr>
        <p:spPr>
          <a:xfrm>
            <a:off x="303500" y="87000"/>
            <a:ext cx="69936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800"/>
              <a:buNone/>
            </a:pPr>
            <a:r>
              <a:rPr b="1" lang="pt-BR" sz="1900">
                <a:solidFill>
                  <a:srgbClr val="0086FF"/>
                </a:solidFill>
                <a:latin typeface="Montserrat"/>
                <a:ea typeface="Montserrat"/>
                <a:cs typeface="Montserrat"/>
                <a:sym typeface="Montserrat"/>
              </a:rPr>
              <a:t>3. Instalando e configurando o PostgreSQL e DBeaver</a:t>
            </a:r>
            <a:endParaRPr b="1" sz="1900">
              <a:solidFill>
                <a:srgbClr val="0086FF"/>
              </a:solidFill>
              <a:latin typeface="Montserrat"/>
              <a:ea typeface="Montserrat"/>
              <a:cs typeface="Montserrat"/>
              <a:sym typeface="Montserrat"/>
            </a:endParaRPr>
          </a:p>
          <a:p>
            <a:pPr indent="0" lvl="0" marL="0" rtl="0" algn="ctr">
              <a:lnSpc>
                <a:spcPct val="115000"/>
              </a:lnSpc>
              <a:spcBef>
                <a:spcPts val="1600"/>
              </a:spcBef>
              <a:spcAft>
                <a:spcPts val="1600"/>
              </a:spcAft>
              <a:buSzPts val="1800"/>
              <a:buNone/>
            </a:pPr>
            <a:r>
              <a:t/>
            </a:r>
            <a:endParaRPr b="1" sz="1900">
              <a:solidFill>
                <a:srgbClr val="0086FF"/>
              </a:solidFill>
              <a:latin typeface="Montserrat"/>
              <a:ea typeface="Montserrat"/>
              <a:cs typeface="Montserrat"/>
              <a:sym typeface="Montserrat"/>
            </a:endParaRPr>
          </a:p>
        </p:txBody>
      </p:sp>
      <p:sp>
        <p:nvSpPr>
          <p:cNvPr id="311" name="Google Shape;311;g11eb0e7fc98_0_809"/>
          <p:cNvSpPr txBox="1"/>
          <p:nvPr/>
        </p:nvSpPr>
        <p:spPr>
          <a:xfrm>
            <a:off x="464875" y="745425"/>
            <a:ext cx="6864900" cy="585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pt-BR" sz="1300">
                <a:solidFill>
                  <a:schemeClr val="dk1"/>
                </a:solidFill>
                <a:latin typeface="Montserrat"/>
                <a:ea typeface="Montserrat"/>
                <a:cs typeface="Montserrat"/>
                <a:sym typeface="Montserrat"/>
              </a:rPr>
              <a:t>3.1 </a:t>
            </a:r>
            <a:r>
              <a:rPr b="1" lang="pt-BR" sz="1300">
                <a:solidFill>
                  <a:schemeClr val="dk1"/>
                </a:solidFill>
                <a:highlight>
                  <a:schemeClr val="lt1"/>
                </a:highlight>
                <a:latin typeface="Montserrat"/>
                <a:ea typeface="Montserrat"/>
                <a:cs typeface="Montserrat"/>
                <a:sym typeface="Montserrat"/>
              </a:rPr>
              <a:t>Instalação do PostgreSQL no Windows</a:t>
            </a:r>
            <a:endParaRPr b="1" sz="13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None/>
            </a:pPr>
            <a:r>
              <a:rPr lang="pt-BR" sz="1300">
                <a:latin typeface="Montserrat"/>
                <a:ea typeface="Montserrat"/>
                <a:cs typeface="Montserrat"/>
                <a:sym typeface="Montserrat"/>
              </a:rPr>
              <a:t>Finalize a instalação.</a:t>
            </a:r>
            <a:endParaRPr sz="1300">
              <a:latin typeface="Montserrat"/>
              <a:ea typeface="Montserrat"/>
              <a:cs typeface="Montserrat"/>
              <a:sym typeface="Montserrat"/>
            </a:endParaRPr>
          </a:p>
        </p:txBody>
      </p:sp>
      <p:pic>
        <p:nvPicPr>
          <p:cNvPr id="312" name="Google Shape;312;g11eb0e7fc98_0_809"/>
          <p:cNvPicPr preferRelativeResize="0"/>
          <p:nvPr/>
        </p:nvPicPr>
        <p:blipFill>
          <a:blip r:embed="rId8">
            <a:alphaModFix/>
          </a:blip>
          <a:stretch>
            <a:fillRect/>
          </a:stretch>
        </p:blipFill>
        <p:spPr>
          <a:xfrm>
            <a:off x="1741949" y="1492850"/>
            <a:ext cx="3955251" cy="31444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g11eb0e7fc98_0_820"/>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318" name="Google Shape;318;g11eb0e7fc98_0_820"/>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319" name="Google Shape;319;g11eb0e7fc98_0_820"/>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320" name="Google Shape;320;g11eb0e7fc98_0_820"/>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321" name="Google Shape;321;g11eb0e7fc98_0_820"/>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322" name="Google Shape;322;g11eb0e7fc98_0_820"/>
          <p:cNvSpPr txBox="1"/>
          <p:nvPr>
            <p:ph idx="1" type="body"/>
          </p:nvPr>
        </p:nvSpPr>
        <p:spPr>
          <a:xfrm>
            <a:off x="303500" y="87000"/>
            <a:ext cx="69936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800"/>
              <a:buNone/>
            </a:pPr>
            <a:r>
              <a:rPr b="1" lang="pt-BR" sz="1900">
                <a:solidFill>
                  <a:srgbClr val="0086FF"/>
                </a:solidFill>
                <a:latin typeface="Montserrat"/>
                <a:ea typeface="Montserrat"/>
                <a:cs typeface="Montserrat"/>
                <a:sym typeface="Montserrat"/>
              </a:rPr>
              <a:t>3. Instalando e configurando o PostgreSQL e DBeaver</a:t>
            </a:r>
            <a:endParaRPr b="1" sz="1900">
              <a:solidFill>
                <a:srgbClr val="0086FF"/>
              </a:solidFill>
              <a:latin typeface="Montserrat"/>
              <a:ea typeface="Montserrat"/>
              <a:cs typeface="Montserrat"/>
              <a:sym typeface="Montserrat"/>
            </a:endParaRPr>
          </a:p>
          <a:p>
            <a:pPr indent="0" lvl="0" marL="0" rtl="0" algn="ctr">
              <a:lnSpc>
                <a:spcPct val="115000"/>
              </a:lnSpc>
              <a:spcBef>
                <a:spcPts val="1600"/>
              </a:spcBef>
              <a:spcAft>
                <a:spcPts val="1600"/>
              </a:spcAft>
              <a:buSzPts val="1800"/>
              <a:buNone/>
            </a:pPr>
            <a:r>
              <a:t/>
            </a:r>
            <a:endParaRPr b="1" sz="1900">
              <a:solidFill>
                <a:srgbClr val="0086FF"/>
              </a:solidFill>
              <a:latin typeface="Montserrat"/>
              <a:ea typeface="Montserrat"/>
              <a:cs typeface="Montserrat"/>
              <a:sym typeface="Montserrat"/>
            </a:endParaRPr>
          </a:p>
        </p:txBody>
      </p:sp>
      <p:sp>
        <p:nvSpPr>
          <p:cNvPr id="323" name="Google Shape;323;g11eb0e7fc98_0_820"/>
          <p:cNvSpPr txBox="1"/>
          <p:nvPr/>
        </p:nvSpPr>
        <p:spPr>
          <a:xfrm>
            <a:off x="464875" y="745425"/>
            <a:ext cx="6864900" cy="785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pt-BR" sz="1300">
                <a:solidFill>
                  <a:schemeClr val="dk1"/>
                </a:solidFill>
                <a:latin typeface="Montserrat"/>
                <a:ea typeface="Montserrat"/>
                <a:cs typeface="Montserrat"/>
                <a:sym typeface="Montserrat"/>
              </a:rPr>
              <a:t>3.2 </a:t>
            </a:r>
            <a:r>
              <a:rPr b="1" lang="pt-BR" sz="1300">
                <a:solidFill>
                  <a:schemeClr val="dk1"/>
                </a:solidFill>
                <a:highlight>
                  <a:schemeClr val="lt1"/>
                </a:highlight>
                <a:latin typeface="Montserrat"/>
                <a:ea typeface="Montserrat"/>
                <a:cs typeface="Montserrat"/>
                <a:sym typeface="Montserrat"/>
              </a:rPr>
              <a:t>Criação do banco de dados</a:t>
            </a:r>
            <a:endParaRPr b="1" sz="13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None/>
            </a:pPr>
            <a:r>
              <a:rPr lang="pt-BR" sz="1300">
                <a:latin typeface="Montserrat"/>
                <a:ea typeface="Montserrat"/>
                <a:cs typeface="Montserrat"/>
                <a:sym typeface="Montserrat"/>
              </a:rPr>
              <a:t>Iremos utilizar o pgAdmin 4 (que também foi instalado no pacote) para realizar a criação do banco de dados:</a:t>
            </a:r>
            <a:endParaRPr sz="1300">
              <a:latin typeface="Montserrat"/>
              <a:ea typeface="Montserrat"/>
              <a:cs typeface="Montserrat"/>
              <a:sym typeface="Montserrat"/>
            </a:endParaRPr>
          </a:p>
        </p:txBody>
      </p:sp>
      <p:pic>
        <p:nvPicPr>
          <p:cNvPr id="324" name="Google Shape;324;g11eb0e7fc98_0_820"/>
          <p:cNvPicPr preferRelativeResize="0"/>
          <p:nvPr/>
        </p:nvPicPr>
        <p:blipFill>
          <a:blip r:embed="rId8">
            <a:alphaModFix/>
          </a:blip>
          <a:stretch>
            <a:fillRect/>
          </a:stretch>
        </p:blipFill>
        <p:spPr>
          <a:xfrm>
            <a:off x="1694413" y="1621550"/>
            <a:ext cx="4405825" cy="32413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g11eb0e7fc98_0_831"/>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330" name="Google Shape;330;g11eb0e7fc98_0_831"/>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331" name="Google Shape;331;g11eb0e7fc98_0_831"/>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332" name="Google Shape;332;g11eb0e7fc98_0_831"/>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333" name="Google Shape;333;g11eb0e7fc98_0_831"/>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334" name="Google Shape;334;g11eb0e7fc98_0_831"/>
          <p:cNvSpPr txBox="1"/>
          <p:nvPr>
            <p:ph idx="1" type="body"/>
          </p:nvPr>
        </p:nvSpPr>
        <p:spPr>
          <a:xfrm>
            <a:off x="303500" y="87000"/>
            <a:ext cx="69936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800"/>
              <a:buNone/>
            </a:pPr>
            <a:r>
              <a:rPr b="1" lang="pt-BR" sz="1900">
                <a:solidFill>
                  <a:srgbClr val="0086FF"/>
                </a:solidFill>
                <a:latin typeface="Montserrat"/>
                <a:ea typeface="Montserrat"/>
                <a:cs typeface="Montserrat"/>
                <a:sym typeface="Montserrat"/>
              </a:rPr>
              <a:t>3. Instalando e configurando o PostgreSQL e DBeaver</a:t>
            </a:r>
            <a:endParaRPr b="1" sz="1900">
              <a:solidFill>
                <a:srgbClr val="0086FF"/>
              </a:solidFill>
              <a:latin typeface="Montserrat"/>
              <a:ea typeface="Montserrat"/>
              <a:cs typeface="Montserrat"/>
              <a:sym typeface="Montserrat"/>
            </a:endParaRPr>
          </a:p>
          <a:p>
            <a:pPr indent="0" lvl="0" marL="0" rtl="0" algn="ctr">
              <a:lnSpc>
                <a:spcPct val="115000"/>
              </a:lnSpc>
              <a:spcBef>
                <a:spcPts val="1600"/>
              </a:spcBef>
              <a:spcAft>
                <a:spcPts val="1600"/>
              </a:spcAft>
              <a:buSzPts val="1800"/>
              <a:buNone/>
            </a:pPr>
            <a:r>
              <a:t/>
            </a:r>
            <a:endParaRPr b="1" sz="1900">
              <a:solidFill>
                <a:srgbClr val="0086FF"/>
              </a:solidFill>
              <a:latin typeface="Montserrat"/>
              <a:ea typeface="Montserrat"/>
              <a:cs typeface="Montserrat"/>
              <a:sym typeface="Montserrat"/>
            </a:endParaRPr>
          </a:p>
        </p:txBody>
      </p:sp>
      <p:sp>
        <p:nvSpPr>
          <p:cNvPr id="335" name="Google Shape;335;g11eb0e7fc98_0_831"/>
          <p:cNvSpPr txBox="1"/>
          <p:nvPr/>
        </p:nvSpPr>
        <p:spPr>
          <a:xfrm>
            <a:off x="464875" y="745425"/>
            <a:ext cx="6864900" cy="785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pt-BR" sz="1300">
                <a:solidFill>
                  <a:schemeClr val="dk1"/>
                </a:solidFill>
                <a:latin typeface="Montserrat"/>
                <a:ea typeface="Montserrat"/>
                <a:cs typeface="Montserrat"/>
                <a:sym typeface="Montserrat"/>
              </a:rPr>
              <a:t>3.2 </a:t>
            </a:r>
            <a:r>
              <a:rPr b="1" lang="pt-BR" sz="1300">
                <a:solidFill>
                  <a:schemeClr val="dk1"/>
                </a:solidFill>
                <a:highlight>
                  <a:schemeClr val="lt1"/>
                </a:highlight>
                <a:latin typeface="Montserrat"/>
                <a:ea typeface="Montserrat"/>
                <a:cs typeface="Montserrat"/>
                <a:sym typeface="Montserrat"/>
              </a:rPr>
              <a:t>Criação do banco de dados</a:t>
            </a:r>
            <a:endParaRPr b="1" sz="13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None/>
            </a:pPr>
            <a:r>
              <a:rPr lang="pt-BR" sz="1300">
                <a:latin typeface="Montserrat"/>
                <a:ea typeface="Montserrat"/>
                <a:cs typeface="Montserrat"/>
                <a:sym typeface="Montserrat"/>
              </a:rPr>
              <a:t>Insira a senha de administrador do banco de dados que foi configurada na instalação:</a:t>
            </a:r>
            <a:endParaRPr sz="1300">
              <a:latin typeface="Montserrat"/>
              <a:ea typeface="Montserrat"/>
              <a:cs typeface="Montserrat"/>
              <a:sym typeface="Montserrat"/>
            </a:endParaRPr>
          </a:p>
        </p:txBody>
      </p:sp>
      <p:pic>
        <p:nvPicPr>
          <p:cNvPr id="336" name="Google Shape;336;g11eb0e7fc98_0_831"/>
          <p:cNvPicPr preferRelativeResize="0"/>
          <p:nvPr/>
        </p:nvPicPr>
        <p:blipFill>
          <a:blip r:embed="rId8">
            <a:alphaModFix/>
          </a:blip>
          <a:stretch>
            <a:fillRect/>
          </a:stretch>
        </p:blipFill>
        <p:spPr>
          <a:xfrm>
            <a:off x="1161363" y="1573950"/>
            <a:ext cx="5471925" cy="29635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
          <p:cNvPicPr preferRelativeResize="0"/>
          <p:nvPr/>
        </p:nvPicPr>
        <p:blipFill rotWithShape="1">
          <a:blip r:embed="rId3">
            <a:alphaModFix/>
          </a:blip>
          <a:srcRect b="88865" l="0" r="0" t="0"/>
          <a:stretch/>
        </p:blipFill>
        <p:spPr>
          <a:xfrm>
            <a:off x="0" y="0"/>
            <a:ext cx="9144000" cy="572700"/>
          </a:xfrm>
          <a:prstGeom prst="rect">
            <a:avLst/>
          </a:prstGeom>
          <a:noFill/>
          <a:ln>
            <a:noFill/>
          </a:ln>
        </p:spPr>
      </p:pic>
      <p:pic>
        <p:nvPicPr>
          <p:cNvPr id="130" name="Google Shape;130;p2"/>
          <p:cNvPicPr preferRelativeResize="0"/>
          <p:nvPr/>
        </p:nvPicPr>
        <p:blipFill rotWithShape="1">
          <a:blip r:embed="rId4">
            <a:alphaModFix/>
          </a:blip>
          <a:srcRect b="0" l="0" r="0" t="0"/>
          <a:stretch/>
        </p:blipFill>
        <p:spPr>
          <a:xfrm>
            <a:off x="8132692" y="52187"/>
            <a:ext cx="865075" cy="468325"/>
          </a:xfrm>
          <a:prstGeom prst="rect">
            <a:avLst/>
          </a:prstGeom>
          <a:noFill/>
          <a:ln>
            <a:noFill/>
          </a:ln>
        </p:spPr>
      </p:pic>
      <p:pic>
        <p:nvPicPr>
          <p:cNvPr id="131" name="Google Shape;131;p2"/>
          <p:cNvPicPr preferRelativeResize="0"/>
          <p:nvPr/>
        </p:nvPicPr>
        <p:blipFill rotWithShape="1">
          <a:blip r:embed="rId5">
            <a:alphaModFix/>
          </a:blip>
          <a:srcRect b="0" l="0" r="0" t="0"/>
          <a:stretch/>
        </p:blipFill>
        <p:spPr>
          <a:xfrm>
            <a:off x="0" y="5069126"/>
            <a:ext cx="9143999" cy="150575"/>
          </a:xfrm>
          <a:prstGeom prst="rect">
            <a:avLst/>
          </a:prstGeom>
          <a:noFill/>
          <a:ln>
            <a:noFill/>
          </a:ln>
        </p:spPr>
      </p:pic>
      <p:pic>
        <p:nvPicPr>
          <p:cNvPr id="132" name="Google Shape;132;p2"/>
          <p:cNvPicPr preferRelativeResize="0"/>
          <p:nvPr/>
        </p:nvPicPr>
        <p:blipFill rotWithShape="1">
          <a:blip r:embed="rId6">
            <a:alphaModFix/>
          </a:blip>
          <a:srcRect b="88865" l="0" r="0" t="0"/>
          <a:stretch/>
        </p:blipFill>
        <p:spPr>
          <a:xfrm>
            <a:off x="0" y="0"/>
            <a:ext cx="9144000" cy="572700"/>
          </a:xfrm>
          <a:prstGeom prst="rect">
            <a:avLst/>
          </a:prstGeom>
          <a:noFill/>
          <a:ln>
            <a:noFill/>
          </a:ln>
        </p:spPr>
      </p:pic>
      <p:pic>
        <p:nvPicPr>
          <p:cNvPr id="133" name="Google Shape;133;p2"/>
          <p:cNvPicPr preferRelativeResize="0"/>
          <p:nvPr/>
        </p:nvPicPr>
        <p:blipFill rotWithShape="1">
          <a:blip r:embed="rId7">
            <a:alphaModFix/>
          </a:blip>
          <a:srcRect b="0" l="0" r="0" t="0"/>
          <a:stretch/>
        </p:blipFill>
        <p:spPr>
          <a:xfrm>
            <a:off x="8132692" y="52187"/>
            <a:ext cx="865075" cy="468325"/>
          </a:xfrm>
          <a:prstGeom prst="rect">
            <a:avLst/>
          </a:prstGeom>
          <a:noFill/>
          <a:ln>
            <a:noFill/>
          </a:ln>
        </p:spPr>
      </p:pic>
      <p:sp>
        <p:nvSpPr>
          <p:cNvPr id="134" name="Google Shape;134;p2"/>
          <p:cNvSpPr txBox="1"/>
          <p:nvPr/>
        </p:nvSpPr>
        <p:spPr>
          <a:xfrm>
            <a:off x="302550" y="603975"/>
            <a:ext cx="60093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pt-BR" sz="2400" u="none" cap="none" strike="noStrike">
                <a:solidFill>
                  <a:srgbClr val="000000"/>
                </a:solidFill>
                <a:latin typeface="Montserrat"/>
                <a:ea typeface="Montserrat"/>
                <a:cs typeface="Montserrat"/>
                <a:sym typeface="Montserrat"/>
              </a:rPr>
              <a:t>Ementa:</a:t>
            </a:r>
            <a:endParaRPr b="1" i="0" sz="2400" u="none" cap="none" strike="noStrike">
              <a:solidFill>
                <a:srgbClr val="000000"/>
              </a:solidFill>
              <a:latin typeface="Montserrat"/>
              <a:ea typeface="Montserrat"/>
              <a:cs typeface="Montserrat"/>
              <a:sym typeface="Montserrat"/>
            </a:endParaRPr>
          </a:p>
        </p:txBody>
      </p:sp>
      <p:sp>
        <p:nvSpPr>
          <p:cNvPr id="135" name="Google Shape;135;p2"/>
          <p:cNvSpPr txBox="1"/>
          <p:nvPr/>
        </p:nvSpPr>
        <p:spPr>
          <a:xfrm>
            <a:off x="221950" y="1080000"/>
            <a:ext cx="8651100" cy="1693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Montserrat"/>
              <a:buAutoNum type="arabicPeriod"/>
            </a:pPr>
            <a:r>
              <a:rPr b="0" i="0" lang="pt-BR" sz="1400" u="none" cap="none" strike="noStrike">
                <a:solidFill>
                  <a:srgbClr val="000000"/>
                </a:solidFill>
                <a:latin typeface="Montserrat"/>
                <a:ea typeface="Montserrat"/>
                <a:cs typeface="Montserrat"/>
                <a:sym typeface="Montserrat"/>
              </a:rPr>
              <a:t>A diferença entre SGBD e banco de dados</a:t>
            </a:r>
            <a:endParaRPr b="0" i="0" sz="1400" u="none" cap="none" strike="noStrike">
              <a:solidFill>
                <a:srgbClr val="000000"/>
              </a:solidFill>
              <a:latin typeface="Montserrat"/>
              <a:ea typeface="Montserrat"/>
              <a:cs typeface="Montserrat"/>
              <a:sym typeface="Montserrat"/>
            </a:endParaRPr>
          </a:p>
          <a:p>
            <a:pPr indent="-317500" lvl="0" marL="457200" rtl="0" algn="l">
              <a:spcBef>
                <a:spcPts val="0"/>
              </a:spcBef>
              <a:spcAft>
                <a:spcPts val="0"/>
              </a:spcAft>
              <a:buSzPts val="1400"/>
              <a:buFont typeface="Montserrat"/>
              <a:buAutoNum type="arabicPeriod"/>
            </a:pPr>
            <a:r>
              <a:rPr lang="pt-BR">
                <a:solidFill>
                  <a:schemeClr val="dk1"/>
                </a:solidFill>
                <a:latin typeface="Montserrat"/>
                <a:ea typeface="Montserrat"/>
                <a:cs typeface="Montserrat"/>
                <a:sym typeface="Montserrat"/>
              </a:rPr>
              <a:t>O que é banco de dados relacional</a:t>
            </a:r>
            <a:endParaRPr>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AutoNum type="arabicPeriod"/>
            </a:pPr>
            <a:r>
              <a:rPr b="0" i="0" lang="pt-BR" sz="1400" u="none" cap="none" strike="noStrike">
                <a:solidFill>
                  <a:srgbClr val="000000"/>
                </a:solidFill>
                <a:latin typeface="Montserrat"/>
                <a:ea typeface="Montserrat"/>
                <a:cs typeface="Montserrat"/>
                <a:sym typeface="Montserrat"/>
              </a:rPr>
              <a:t>Instalando e configurando o PostgreSQL (</a:t>
            </a:r>
            <a:r>
              <a:rPr b="0" i="0" lang="pt-BR" sz="1400" u="none" cap="none" strike="noStrike">
                <a:solidFill>
                  <a:schemeClr val="dk1"/>
                </a:solidFill>
                <a:latin typeface="Montserrat"/>
                <a:ea typeface="Montserrat"/>
                <a:cs typeface="Montserrat"/>
                <a:sym typeface="Montserrat"/>
              </a:rPr>
              <a:t>VSCode</a:t>
            </a:r>
            <a:r>
              <a:rPr b="0" i="0" lang="pt-BR" sz="1400" u="none" cap="none" strike="noStrike">
                <a:solidFill>
                  <a:srgbClr val="000000"/>
                </a:solidFill>
                <a:latin typeface="Montserrat"/>
                <a:ea typeface="Montserrat"/>
                <a:cs typeface="Montserrat"/>
                <a:sym typeface="Montserrat"/>
              </a:rPr>
              <a:t>)</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AutoNum type="arabicPeriod"/>
            </a:pPr>
            <a:r>
              <a:rPr b="0" i="0" lang="pt-BR" sz="1400" u="none" cap="none" strike="noStrike">
                <a:solidFill>
                  <a:srgbClr val="000000"/>
                </a:solidFill>
                <a:latin typeface="Montserrat"/>
                <a:ea typeface="Montserrat"/>
                <a:cs typeface="Montserrat"/>
                <a:sym typeface="Montserrat"/>
              </a:rPr>
              <a:t>Modelagem Banco de Dados Relacional</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AutoNum type="arabicPeriod"/>
            </a:pPr>
            <a:r>
              <a:rPr b="0" i="0" lang="pt-BR" sz="1400" u="none" cap="none" strike="noStrike">
                <a:solidFill>
                  <a:srgbClr val="000000"/>
                </a:solidFill>
                <a:latin typeface="Montserrat"/>
                <a:ea typeface="Montserrat"/>
                <a:cs typeface="Montserrat"/>
                <a:sym typeface="Montserrat"/>
              </a:rPr>
              <a:t>Relacionamento entre tabelas</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AutoNum type="arabicPeriod"/>
            </a:pPr>
            <a:r>
              <a:rPr b="0" i="0" lang="pt-BR" sz="1400" u="none" cap="none" strike="noStrike">
                <a:solidFill>
                  <a:srgbClr val="000000"/>
                </a:solidFill>
                <a:latin typeface="Montserrat"/>
                <a:ea typeface="Montserrat"/>
                <a:cs typeface="Montserrat"/>
                <a:sym typeface="Montserrat"/>
              </a:rPr>
              <a:t>SQL Nativo (DDL, DML, DQL)</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AutoNum type="arabicPeriod"/>
            </a:pPr>
            <a:r>
              <a:rPr b="0" i="0" lang="pt-BR" sz="1400" u="none" cap="none" strike="noStrike">
                <a:solidFill>
                  <a:srgbClr val="000000"/>
                </a:solidFill>
                <a:latin typeface="Montserrat"/>
                <a:ea typeface="Montserrat"/>
                <a:cs typeface="Montserrat"/>
                <a:sym typeface="Montserrat"/>
              </a:rPr>
              <a:t>Manipulação de dados SQL</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g11eb0e7fc98_0_842"/>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342" name="Google Shape;342;g11eb0e7fc98_0_842"/>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343" name="Google Shape;343;g11eb0e7fc98_0_842"/>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344" name="Google Shape;344;g11eb0e7fc98_0_842"/>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345" name="Google Shape;345;g11eb0e7fc98_0_842"/>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346" name="Google Shape;346;g11eb0e7fc98_0_842"/>
          <p:cNvSpPr txBox="1"/>
          <p:nvPr>
            <p:ph idx="1" type="body"/>
          </p:nvPr>
        </p:nvSpPr>
        <p:spPr>
          <a:xfrm>
            <a:off x="303500" y="87000"/>
            <a:ext cx="69936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800"/>
              <a:buNone/>
            </a:pPr>
            <a:r>
              <a:rPr b="1" lang="pt-BR" sz="1900">
                <a:solidFill>
                  <a:srgbClr val="0086FF"/>
                </a:solidFill>
                <a:latin typeface="Montserrat"/>
                <a:ea typeface="Montserrat"/>
                <a:cs typeface="Montserrat"/>
                <a:sym typeface="Montserrat"/>
              </a:rPr>
              <a:t>3. Instalando e configurando o PostgreSQL e DBeaver</a:t>
            </a:r>
            <a:endParaRPr b="1" sz="1900">
              <a:solidFill>
                <a:srgbClr val="0086FF"/>
              </a:solidFill>
              <a:latin typeface="Montserrat"/>
              <a:ea typeface="Montserrat"/>
              <a:cs typeface="Montserrat"/>
              <a:sym typeface="Montserrat"/>
            </a:endParaRPr>
          </a:p>
          <a:p>
            <a:pPr indent="0" lvl="0" marL="0" rtl="0" algn="ctr">
              <a:lnSpc>
                <a:spcPct val="115000"/>
              </a:lnSpc>
              <a:spcBef>
                <a:spcPts val="1600"/>
              </a:spcBef>
              <a:spcAft>
                <a:spcPts val="1600"/>
              </a:spcAft>
              <a:buSzPts val="1800"/>
              <a:buNone/>
            </a:pPr>
            <a:r>
              <a:t/>
            </a:r>
            <a:endParaRPr b="1" sz="1900">
              <a:solidFill>
                <a:srgbClr val="0086FF"/>
              </a:solidFill>
              <a:latin typeface="Montserrat"/>
              <a:ea typeface="Montserrat"/>
              <a:cs typeface="Montserrat"/>
              <a:sym typeface="Montserrat"/>
            </a:endParaRPr>
          </a:p>
        </p:txBody>
      </p:sp>
      <p:sp>
        <p:nvSpPr>
          <p:cNvPr id="347" name="Google Shape;347;g11eb0e7fc98_0_842"/>
          <p:cNvSpPr txBox="1"/>
          <p:nvPr/>
        </p:nvSpPr>
        <p:spPr>
          <a:xfrm>
            <a:off x="464875" y="745425"/>
            <a:ext cx="6864900" cy="585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pt-BR" sz="1300">
                <a:solidFill>
                  <a:schemeClr val="dk1"/>
                </a:solidFill>
                <a:latin typeface="Montserrat"/>
                <a:ea typeface="Montserrat"/>
                <a:cs typeface="Montserrat"/>
                <a:sym typeface="Montserrat"/>
              </a:rPr>
              <a:t>3.2 </a:t>
            </a:r>
            <a:r>
              <a:rPr b="1" lang="pt-BR" sz="1300">
                <a:solidFill>
                  <a:schemeClr val="dk1"/>
                </a:solidFill>
                <a:highlight>
                  <a:schemeClr val="lt1"/>
                </a:highlight>
                <a:latin typeface="Montserrat"/>
                <a:ea typeface="Montserrat"/>
                <a:cs typeface="Montserrat"/>
                <a:sym typeface="Montserrat"/>
              </a:rPr>
              <a:t>Criação do banco de dados</a:t>
            </a:r>
            <a:endParaRPr b="1" sz="13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None/>
            </a:pPr>
            <a:r>
              <a:rPr lang="pt-BR" sz="1300">
                <a:latin typeface="Montserrat"/>
                <a:ea typeface="Montserrat"/>
                <a:cs typeface="Montserrat"/>
                <a:sym typeface="Montserrat"/>
              </a:rPr>
              <a:t>Selecione a opção Object -&gt; Create -&gt; Database…</a:t>
            </a:r>
            <a:endParaRPr sz="1300">
              <a:latin typeface="Montserrat"/>
              <a:ea typeface="Montserrat"/>
              <a:cs typeface="Montserrat"/>
              <a:sym typeface="Montserrat"/>
            </a:endParaRPr>
          </a:p>
        </p:txBody>
      </p:sp>
      <p:pic>
        <p:nvPicPr>
          <p:cNvPr id="348" name="Google Shape;348;g11eb0e7fc98_0_842"/>
          <p:cNvPicPr preferRelativeResize="0"/>
          <p:nvPr/>
        </p:nvPicPr>
        <p:blipFill>
          <a:blip r:embed="rId8">
            <a:alphaModFix/>
          </a:blip>
          <a:stretch>
            <a:fillRect/>
          </a:stretch>
        </p:blipFill>
        <p:spPr>
          <a:xfrm>
            <a:off x="1398225" y="1373850"/>
            <a:ext cx="5116021" cy="34271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g11eb0e7fc98_0_853"/>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354" name="Google Shape;354;g11eb0e7fc98_0_853"/>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355" name="Google Shape;355;g11eb0e7fc98_0_853"/>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356" name="Google Shape;356;g11eb0e7fc98_0_853"/>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357" name="Google Shape;357;g11eb0e7fc98_0_853"/>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358" name="Google Shape;358;g11eb0e7fc98_0_853"/>
          <p:cNvSpPr txBox="1"/>
          <p:nvPr>
            <p:ph idx="1" type="body"/>
          </p:nvPr>
        </p:nvSpPr>
        <p:spPr>
          <a:xfrm>
            <a:off x="303500" y="87000"/>
            <a:ext cx="69936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800"/>
              <a:buNone/>
            </a:pPr>
            <a:r>
              <a:rPr b="1" lang="pt-BR" sz="1900">
                <a:solidFill>
                  <a:srgbClr val="0086FF"/>
                </a:solidFill>
                <a:latin typeface="Montserrat"/>
                <a:ea typeface="Montserrat"/>
                <a:cs typeface="Montserrat"/>
                <a:sym typeface="Montserrat"/>
              </a:rPr>
              <a:t>3. Instalando e configurando o PostgreSQL e DBeaver</a:t>
            </a:r>
            <a:endParaRPr b="1" sz="1900">
              <a:solidFill>
                <a:srgbClr val="0086FF"/>
              </a:solidFill>
              <a:latin typeface="Montserrat"/>
              <a:ea typeface="Montserrat"/>
              <a:cs typeface="Montserrat"/>
              <a:sym typeface="Montserrat"/>
            </a:endParaRPr>
          </a:p>
          <a:p>
            <a:pPr indent="0" lvl="0" marL="0" rtl="0" algn="ctr">
              <a:lnSpc>
                <a:spcPct val="115000"/>
              </a:lnSpc>
              <a:spcBef>
                <a:spcPts val="1600"/>
              </a:spcBef>
              <a:spcAft>
                <a:spcPts val="1600"/>
              </a:spcAft>
              <a:buSzPts val="1800"/>
              <a:buNone/>
            </a:pPr>
            <a:r>
              <a:t/>
            </a:r>
            <a:endParaRPr b="1" sz="1900">
              <a:solidFill>
                <a:srgbClr val="0086FF"/>
              </a:solidFill>
              <a:latin typeface="Montserrat"/>
              <a:ea typeface="Montserrat"/>
              <a:cs typeface="Montserrat"/>
              <a:sym typeface="Montserrat"/>
            </a:endParaRPr>
          </a:p>
        </p:txBody>
      </p:sp>
      <p:sp>
        <p:nvSpPr>
          <p:cNvPr id="359" name="Google Shape;359;g11eb0e7fc98_0_853"/>
          <p:cNvSpPr txBox="1"/>
          <p:nvPr/>
        </p:nvSpPr>
        <p:spPr>
          <a:xfrm>
            <a:off x="464875" y="745425"/>
            <a:ext cx="6864900" cy="585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pt-BR" sz="1300">
                <a:solidFill>
                  <a:schemeClr val="dk1"/>
                </a:solidFill>
                <a:latin typeface="Montserrat"/>
                <a:ea typeface="Montserrat"/>
                <a:cs typeface="Montserrat"/>
                <a:sym typeface="Montserrat"/>
              </a:rPr>
              <a:t>3.2 </a:t>
            </a:r>
            <a:r>
              <a:rPr b="1" lang="pt-BR" sz="1300">
                <a:solidFill>
                  <a:schemeClr val="dk1"/>
                </a:solidFill>
                <a:highlight>
                  <a:schemeClr val="lt1"/>
                </a:highlight>
                <a:latin typeface="Montserrat"/>
                <a:ea typeface="Montserrat"/>
                <a:cs typeface="Montserrat"/>
                <a:sym typeface="Montserrat"/>
              </a:rPr>
              <a:t>Criação do banco de dados</a:t>
            </a:r>
            <a:endParaRPr b="1" sz="13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None/>
            </a:pPr>
            <a:r>
              <a:rPr lang="pt-BR" sz="1300">
                <a:latin typeface="Montserrat"/>
                <a:ea typeface="Montserrat"/>
                <a:cs typeface="Montserrat"/>
                <a:sym typeface="Montserrat"/>
              </a:rPr>
              <a:t>Defina o nome do banco de dados como </a:t>
            </a:r>
            <a:r>
              <a:rPr b="1" lang="pt-BR" sz="1300">
                <a:latin typeface="Montserrat"/>
                <a:ea typeface="Montserrat"/>
                <a:cs typeface="Montserrat"/>
                <a:sym typeface="Montserrat"/>
              </a:rPr>
              <a:t>luizacode</a:t>
            </a:r>
            <a:r>
              <a:rPr lang="pt-BR" sz="1300">
                <a:latin typeface="Montserrat"/>
                <a:ea typeface="Montserrat"/>
                <a:cs typeface="Montserrat"/>
                <a:sym typeface="Montserrat"/>
              </a:rPr>
              <a:t> e clique em “Save”.</a:t>
            </a:r>
            <a:endParaRPr sz="1300">
              <a:latin typeface="Montserrat"/>
              <a:ea typeface="Montserrat"/>
              <a:cs typeface="Montserrat"/>
              <a:sym typeface="Montserrat"/>
            </a:endParaRPr>
          </a:p>
        </p:txBody>
      </p:sp>
      <p:pic>
        <p:nvPicPr>
          <p:cNvPr id="360" name="Google Shape;360;g11eb0e7fc98_0_853"/>
          <p:cNvPicPr preferRelativeResize="0"/>
          <p:nvPr/>
        </p:nvPicPr>
        <p:blipFill>
          <a:blip r:embed="rId8">
            <a:alphaModFix/>
          </a:blip>
          <a:stretch>
            <a:fillRect/>
          </a:stretch>
        </p:blipFill>
        <p:spPr>
          <a:xfrm>
            <a:off x="1925025" y="1563100"/>
            <a:ext cx="3944596" cy="31141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id="365" name="Google Shape;365;g11eb0e7fc98_0_864"/>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366" name="Google Shape;366;g11eb0e7fc98_0_864"/>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367" name="Google Shape;367;g11eb0e7fc98_0_864"/>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368" name="Google Shape;368;g11eb0e7fc98_0_864"/>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369" name="Google Shape;369;g11eb0e7fc98_0_864"/>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370" name="Google Shape;370;g11eb0e7fc98_0_864"/>
          <p:cNvSpPr txBox="1"/>
          <p:nvPr>
            <p:ph idx="1" type="body"/>
          </p:nvPr>
        </p:nvSpPr>
        <p:spPr>
          <a:xfrm>
            <a:off x="303500" y="87000"/>
            <a:ext cx="69936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800"/>
              <a:buNone/>
            </a:pPr>
            <a:r>
              <a:rPr b="1" lang="pt-BR" sz="1900">
                <a:solidFill>
                  <a:srgbClr val="0086FF"/>
                </a:solidFill>
                <a:latin typeface="Montserrat"/>
                <a:ea typeface="Montserrat"/>
                <a:cs typeface="Montserrat"/>
                <a:sym typeface="Montserrat"/>
              </a:rPr>
              <a:t>3. Instalando e configurando o PostgreSQL e DBeaver</a:t>
            </a:r>
            <a:endParaRPr b="1" sz="1900">
              <a:solidFill>
                <a:srgbClr val="0086FF"/>
              </a:solidFill>
              <a:latin typeface="Montserrat"/>
              <a:ea typeface="Montserrat"/>
              <a:cs typeface="Montserrat"/>
              <a:sym typeface="Montserrat"/>
            </a:endParaRPr>
          </a:p>
          <a:p>
            <a:pPr indent="0" lvl="0" marL="0" rtl="0" algn="ctr">
              <a:lnSpc>
                <a:spcPct val="115000"/>
              </a:lnSpc>
              <a:spcBef>
                <a:spcPts val="1600"/>
              </a:spcBef>
              <a:spcAft>
                <a:spcPts val="1600"/>
              </a:spcAft>
              <a:buSzPts val="1800"/>
              <a:buNone/>
            </a:pPr>
            <a:r>
              <a:t/>
            </a:r>
            <a:endParaRPr b="1" sz="1900">
              <a:solidFill>
                <a:srgbClr val="0086FF"/>
              </a:solidFill>
              <a:latin typeface="Montserrat"/>
              <a:ea typeface="Montserrat"/>
              <a:cs typeface="Montserrat"/>
              <a:sym typeface="Montserrat"/>
            </a:endParaRPr>
          </a:p>
        </p:txBody>
      </p:sp>
      <p:sp>
        <p:nvSpPr>
          <p:cNvPr id="371" name="Google Shape;371;g11eb0e7fc98_0_864"/>
          <p:cNvSpPr txBox="1"/>
          <p:nvPr/>
        </p:nvSpPr>
        <p:spPr>
          <a:xfrm>
            <a:off x="464875" y="745425"/>
            <a:ext cx="6864900" cy="985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pt-BR" sz="1300">
                <a:solidFill>
                  <a:schemeClr val="dk1"/>
                </a:solidFill>
                <a:latin typeface="Montserrat"/>
                <a:ea typeface="Montserrat"/>
                <a:cs typeface="Montserrat"/>
                <a:sym typeface="Montserrat"/>
              </a:rPr>
              <a:t>3.3 </a:t>
            </a:r>
            <a:r>
              <a:rPr b="1" lang="pt-BR" sz="1300">
                <a:solidFill>
                  <a:schemeClr val="dk1"/>
                </a:solidFill>
                <a:highlight>
                  <a:schemeClr val="lt1"/>
                </a:highlight>
                <a:latin typeface="Montserrat"/>
                <a:ea typeface="Montserrat"/>
                <a:cs typeface="Montserrat"/>
                <a:sym typeface="Montserrat"/>
              </a:rPr>
              <a:t>Instalação da IDE DBeaver</a:t>
            </a:r>
            <a:endParaRPr b="1" sz="13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None/>
            </a:pPr>
            <a:r>
              <a:rPr lang="pt-BR" sz="1300">
                <a:latin typeface="Montserrat"/>
                <a:ea typeface="Montserrat"/>
                <a:cs typeface="Montserrat"/>
                <a:sym typeface="Montserrat"/>
              </a:rPr>
              <a:t>O DBeaver é um programa multiplataforma, que tem por objetivo conectar e manipular vários tipos de banco de dados. Realize o dowload através do link </a:t>
            </a:r>
            <a:r>
              <a:rPr lang="pt-BR" sz="1300" u="sng">
                <a:solidFill>
                  <a:schemeClr val="hlink"/>
                </a:solidFill>
                <a:latin typeface="Montserrat"/>
                <a:ea typeface="Montserrat"/>
                <a:cs typeface="Montserrat"/>
                <a:sym typeface="Montserrat"/>
                <a:hlinkClick r:id="rId8"/>
              </a:rPr>
              <a:t>https://dbeaver.io/download</a:t>
            </a:r>
            <a:r>
              <a:rPr lang="pt-BR" sz="1300">
                <a:latin typeface="Montserrat"/>
                <a:ea typeface="Montserrat"/>
                <a:cs typeface="Montserrat"/>
                <a:sym typeface="Montserrat"/>
              </a:rPr>
              <a:t>.</a:t>
            </a:r>
            <a:endParaRPr sz="1300">
              <a:latin typeface="Montserrat"/>
              <a:ea typeface="Montserrat"/>
              <a:cs typeface="Montserrat"/>
              <a:sym typeface="Montserrat"/>
            </a:endParaRPr>
          </a:p>
        </p:txBody>
      </p:sp>
      <p:pic>
        <p:nvPicPr>
          <p:cNvPr id="372" name="Google Shape;372;g11eb0e7fc98_0_864"/>
          <p:cNvPicPr preferRelativeResize="0"/>
          <p:nvPr/>
        </p:nvPicPr>
        <p:blipFill>
          <a:blip r:embed="rId9">
            <a:alphaModFix/>
          </a:blip>
          <a:stretch>
            <a:fillRect/>
          </a:stretch>
        </p:blipFill>
        <p:spPr>
          <a:xfrm>
            <a:off x="1788475" y="1730625"/>
            <a:ext cx="4023651" cy="3026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g11eb0e7fc98_0_875"/>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378" name="Google Shape;378;g11eb0e7fc98_0_875"/>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379" name="Google Shape;379;g11eb0e7fc98_0_875"/>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380" name="Google Shape;380;g11eb0e7fc98_0_875"/>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381" name="Google Shape;381;g11eb0e7fc98_0_875"/>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382" name="Google Shape;382;g11eb0e7fc98_0_875"/>
          <p:cNvSpPr txBox="1"/>
          <p:nvPr>
            <p:ph idx="1" type="body"/>
          </p:nvPr>
        </p:nvSpPr>
        <p:spPr>
          <a:xfrm>
            <a:off x="303500" y="87000"/>
            <a:ext cx="69936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800"/>
              <a:buNone/>
            </a:pPr>
            <a:r>
              <a:rPr b="1" lang="pt-BR" sz="1900">
                <a:solidFill>
                  <a:srgbClr val="0086FF"/>
                </a:solidFill>
                <a:latin typeface="Montserrat"/>
                <a:ea typeface="Montserrat"/>
                <a:cs typeface="Montserrat"/>
                <a:sym typeface="Montserrat"/>
              </a:rPr>
              <a:t>3. Instalando e configurando o PostgreSQL e DBeaver</a:t>
            </a:r>
            <a:endParaRPr b="1" sz="1900">
              <a:solidFill>
                <a:srgbClr val="0086FF"/>
              </a:solidFill>
              <a:latin typeface="Montserrat"/>
              <a:ea typeface="Montserrat"/>
              <a:cs typeface="Montserrat"/>
              <a:sym typeface="Montserrat"/>
            </a:endParaRPr>
          </a:p>
          <a:p>
            <a:pPr indent="0" lvl="0" marL="0" rtl="0" algn="ctr">
              <a:lnSpc>
                <a:spcPct val="115000"/>
              </a:lnSpc>
              <a:spcBef>
                <a:spcPts val="1600"/>
              </a:spcBef>
              <a:spcAft>
                <a:spcPts val="1600"/>
              </a:spcAft>
              <a:buSzPts val="1800"/>
              <a:buNone/>
            </a:pPr>
            <a:r>
              <a:t/>
            </a:r>
            <a:endParaRPr b="1" sz="1900">
              <a:solidFill>
                <a:srgbClr val="0086FF"/>
              </a:solidFill>
              <a:latin typeface="Montserrat"/>
              <a:ea typeface="Montserrat"/>
              <a:cs typeface="Montserrat"/>
              <a:sym typeface="Montserrat"/>
            </a:endParaRPr>
          </a:p>
        </p:txBody>
      </p:sp>
      <p:sp>
        <p:nvSpPr>
          <p:cNvPr id="383" name="Google Shape;383;g11eb0e7fc98_0_875"/>
          <p:cNvSpPr txBox="1"/>
          <p:nvPr/>
        </p:nvSpPr>
        <p:spPr>
          <a:xfrm>
            <a:off x="464875" y="745425"/>
            <a:ext cx="6864900" cy="585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pt-BR" sz="1300">
                <a:solidFill>
                  <a:schemeClr val="dk1"/>
                </a:solidFill>
                <a:latin typeface="Montserrat"/>
                <a:ea typeface="Montserrat"/>
                <a:cs typeface="Montserrat"/>
                <a:sym typeface="Montserrat"/>
              </a:rPr>
              <a:t>3.3 </a:t>
            </a:r>
            <a:r>
              <a:rPr b="1" lang="pt-BR" sz="1300">
                <a:solidFill>
                  <a:schemeClr val="dk1"/>
                </a:solidFill>
                <a:highlight>
                  <a:schemeClr val="lt1"/>
                </a:highlight>
                <a:latin typeface="Montserrat"/>
                <a:ea typeface="Montserrat"/>
                <a:cs typeface="Montserrat"/>
                <a:sym typeface="Montserrat"/>
              </a:rPr>
              <a:t>Instalação da IDE DBeaver</a:t>
            </a:r>
            <a:endParaRPr b="1" sz="13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None/>
            </a:pPr>
            <a:r>
              <a:rPr lang="pt-BR" sz="1300">
                <a:latin typeface="Montserrat"/>
                <a:ea typeface="Montserrat"/>
                <a:cs typeface="Montserrat"/>
                <a:sym typeface="Montserrat"/>
              </a:rPr>
              <a:t>Inicie o DBeaver:</a:t>
            </a:r>
            <a:endParaRPr sz="1300">
              <a:latin typeface="Montserrat"/>
              <a:ea typeface="Montserrat"/>
              <a:cs typeface="Montserrat"/>
              <a:sym typeface="Montserrat"/>
            </a:endParaRPr>
          </a:p>
        </p:txBody>
      </p:sp>
      <p:pic>
        <p:nvPicPr>
          <p:cNvPr id="384" name="Google Shape;384;g11eb0e7fc98_0_875"/>
          <p:cNvPicPr preferRelativeResize="0"/>
          <p:nvPr/>
        </p:nvPicPr>
        <p:blipFill>
          <a:blip r:embed="rId8">
            <a:alphaModFix/>
          </a:blip>
          <a:stretch>
            <a:fillRect/>
          </a:stretch>
        </p:blipFill>
        <p:spPr>
          <a:xfrm>
            <a:off x="2138387" y="1588850"/>
            <a:ext cx="3517870" cy="3026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pic>
        <p:nvPicPr>
          <p:cNvPr id="389" name="Google Shape;389;g11eb0e7fc98_0_886"/>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390" name="Google Shape;390;g11eb0e7fc98_0_886"/>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391" name="Google Shape;391;g11eb0e7fc98_0_886"/>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392" name="Google Shape;392;g11eb0e7fc98_0_886"/>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393" name="Google Shape;393;g11eb0e7fc98_0_886"/>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394" name="Google Shape;394;g11eb0e7fc98_0_886"/>
          <p:cNvSpPr txBox="1"/>
          <p:nvPr>
            <p:ph idx="1" type="body"/>
          </p:nvPr>
        </p:nvSpPr>
        <p:spPr>
          <a:xfrm>
            <a:off x="303500" y="87000"/>
            <a:ext cx="69936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800"/>
              <a:buNone/>
            </a:pPr>
            <a:r>
              <a:rPr b="1" lang="pt-BR" sz="1900">
                <a:solidFill>
                  <a:srgbClr val="0086FF"/>
                </a:solidFill>
                <a:latin typeface="Montserrat"/>
                <a:ea typeface="Montserrat"/>
                <a:cs typeface="Montserrat"/>
                <a:sym typeface="Montserrat"/>
              </a:rPr>
              <a:t>3. Instalando e configurando o PostgreSQL e DBeaver</a:t>
            </a:r>
            <a:endParaRPr b="1" sz="1900">
              <a:solidFill>
                <a:srgbClr val="0086FF"/>
              </a:solidFill>
              <a:latin typeface="Montserrat"/>
              <a:ea typeface="Montserrat"/>
              <a:cs typeface="Montserrat"/>
              <a:sym typeface="Montserrat"/>
            </a:endParaRPr>
          </a:p>
          <a:p>
            <a:pPr indent="0" lvl="0" marL="0" rtl="0" algn="ctr">
              <a:lnSpc>
                <a:spcPct val="115000"/>
              </a:lnSpc>
              <a:spcBef>
                <a:spcPts val="1600"/>
              </a:spcBef>
              <a:spcAft>
                <a:spcPts val="1600"/>
              </a:spcAft>
              <a:buSzPts val="1800"/>
              <a:buNone/>
            </a:pPr>
            <a:r>
              <a:t/>
            </a:r>
            <a:endParaRPr b="1" sz="1900">
              <a:solidFill>
                <a:srgbClr val="0086FF"/>
              </a:solidFill>
              <a:latin typeface="Montserrat"/>
              <a:ea typeface="Montserrat"/>
              <a:cs typeface="Montserrat"/>
              <a:sym typeface="Montserrat"/>
            </a:endParaRPr>
          </a:p>
        </p:txBody>
      </p:sp>
      <p:sp>
        <p:nvSpPr>
          <p:cNvPr id="395" name="Google Shape;395;g11eb0e7fc98_0_886"/>
          <p:cNvSpPr txBox="1"/>
          <p:nvPr/>
        </p:nvSpPr>
        <p:spPr>
          <a:xfrm>
            <a:off x="464875" y="745425"/>
            <a:ext cx="6864900" cy="585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pt-BR" sz="1300">
                <a:solidFill>
                  <a:schemeClr val="dk1"/>
                </a:solidFill>
                <a:latin typeface="Montserrat"/>
                <a:ea typeface="Montserrat"/>
                <a:cs typeface="Montserrat"/>
                <a:sym typeface="Montserrat"/>
              </a:rPr>
              <a:t>3.3 </a:t>
            </a:r>
            <a:r>
              <a:rPr b="1" lang="pt-BR" sz="1300">
                <a:solidFill>
                  <a:schemeClr val="dk1"/>
                </a:solidFill>
                <a:highlight>
                  <a:schemeClr val="lt1"/>
                </a:highlight>
                <a:latin typeface="Montserrat"/>
                <a:ea typeface="Montserrat"/>
                <a:cs typeface="Montserrat"/>
                <a:sym typeface="Montserrat"/>
              </a:rPr>
              <a:t>Instalação da IDE DBeaver</a:t>
            </a:r>
            <a:endParaRPr b="1" sz="13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None/>
            </a:pPr>
            <a:r>
              <a:rPr lang="pt-BR" sz="1300">
                <a:latin typeface="Montserrat"/>
                <a:ea typeface="Montserrat"/>
                <a:cs typeface="Montserrat"/>
                <a:sym typeface="Montserrat"/>
              </a:rPr>
              <a:t>Selecione o opção PostgreSQL:</a:t>
            </a:r>
            <a:endParaRPr sz="1300">
              <a:latin typeface="Montserrat"/>
              <a:ea typeface="Montserrat"/>
              <a:cs typeface="Montserrat"/>
              <a:sym typeface="Montserrat"/>
            </a:endParaRPr>
          </a:p>
        </p:txBody>
      </p:sp>
      <p:pic>
        <p:nvPicPr>
          <p:cNvPr id="396" name="Google Shape;396;g11eb0e7fc98_0_886"/>
          <p:cNvPicPr preferRelativeResize="0"/>
          <p:nvPr/>
        </p:nvPicPr>
        <p:blipFill>
          <a:blip r:embed="rId8">
            <a:alphaModFix/>
          </a:blip>
          <a:stretch>
            <a:fillRect/>
          </a:stretch>
        </p:blipFill>
        <p:spPr>
          <a:xfrm>
            <a:off x="2043525" y="1439125"/>
            <a:ext cx="3513549" cy="3427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g11eb0e7fc98_0_897"/>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402" name="Google Shape;402;g11eb0e7fc98_0_897"/>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403" name="Google Shape;403;g11eb0e7fc98_0_897"/>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404" name="Google Shape;404;g11eb0e7fc98_0_897"/>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405" name="Google Shape;405;g11eb0e7fc98_0_897"/>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406" name="Google Shape;406;g11eb0e7fc98_0_897"/>
          <p:cNvSpPr txBox="1"/>
          <p:nvPr>
            <p:ph idx="1" type="body"/>
          </p:nvPr>
        </p:nvSpPr>
        <p:spPr>
          <a:xfrm>
            <a:off x="303500" y="87000"/>
            <a:ext cx="69936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800"/>
              <a:buNone/>
            </a:pPr>
            <a:r>
              <a:rPr b="1" lang="pt-BR" sz="1900">
                <a:solidFill>
                  <a:srgbClr val="0086FF"/>
                </a:solidFill>
                <a:latin typeface="Montserrat"/>
                <a:ea typeface="Montserrat"/>
                <a:cs typeface="Montserrat"/>
                <a:sym typeface="Montserrat"/>
              </a:rPr>
              <a:t>3. Instalando e configurando o PostgreSQL e DBeaver</a:t>
            </a:r>
            <a:endParaRPr b="1" sz="1900">
              <a:solidFill>
                <a:srgbClr val="0086FF"/>
              </a:solidFill>
              <a:latin typeface="Montserrat"/>
              <a:ea typeface="Montserrat"/>
              <a:cs typeface="Montserrat"/>
              <a:sym typeface="Montserrat"/>
            </a:endParaRPr>
          </a:p>
          <a:p>
            <a:pPr indent="0" lvl="0" marL="0" rtl="0" algn="ctr">
              <a:lnSpc>
                <a:spcPct val="115000"/>
              </a:lnSpc>
              <a:spcBef>
                <a:spcPts val="1600"/>
              </a:spcBef>
              <a:spcAft>
                <a:spcPts val="1600"/>
              </a:spcAft>
              <a:buSzPts val="1800"/>
              <a:buNone/>
            </a:pPr>
            <a:r>
              <a:t/>
            </a:r>
            <a:endParaRPr b="1" sz="1900">
              <a:solidFill>
                <a:srgbClr val="0086FF"/>
              </a:solidFill>
              <a:latin typeface="Montserrat"/>
              <a:ea typeface="Montserrat"/>
              <a:cs typeface="Montserrat"/>
              <a:sym typeface="Montserrat"/>
            </a:endParaRPr>
          </a:p>
        </p:txBody>
      </p:sp>
      <p:sp>
        <p:nvSpPr>
          <p:cNvPr id="407" name="Google Shape;407;g11eb0e7fc98_0_897"/>
          <p:cNvSpPr txBox="1"/>
          <p:nvPr/>
        </p:nvSpPr>
        <p:spPr>
          <a:xfrm>
            <a:off x="464875" y="745425"/>
            <a:ext cx="6864900" cy="985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pt-BR" sz="1300">
                <a:solidFill>
                  <a:schemeClr val="dk1"/>
                </a:solidFill>
                <a:latin typeface="Montserrat"/>
                <a:ea typeface="Montserrat"/>
                <a:cs typeface="Montserrat"/>
                <a:sym typeface="Montserrat"/>
              </a:rPr>
              <a:t>3.3 </a:t>
            </a:r>
            <a:r>
              <a:rPr b="1" lang="pt-BR" sz="1300">
                <a:solidFill>
                  <a:schemeClr val="dk1"/>
                </a:solidFill>
                <a:highlight>
                  <a:schemeClr val="lt1"/>
                </a:highlight>
                <a:latin typeface="Montserrat"/>
                <a:ea typeface="Montserrat"/>
                <a:cs typeface="Montserrat"/>
                <a:sym typeface="Montserrat"/>
              </a:rPr>
              <a:t>Instalação da IDE DBeaver</a:t>
            </a:r>
            <a:endParaRPr b="1" sz="13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None/>
            </a:pPr>
            <a:r>
              <a:rPr lang="pt-BR" sz="1300">
                <a:latin typeface="Montserrat"/>
                <a:ea typeface="Montserrat"/>
                <a:cs typeface="Montserrat"/>
                <a:sym typeface="Montserrat"/>
              </a:rPr>
              <a:t>A próxima etapa é realizar o download dos drivers necessários para realizar a conexão com o banco de dados. O DBeaver automatica sugere quais devem ser baixados:</a:t>
            </a:r>
            <a:endParaRPr sz="1300">
              <a:latin typeface="Montserrat"/>
              <a:ea typeface="Montserrat"/>
              <a:cs typeface="Montserrat"/>
              <a:sym typeface="Montserrat"/>
            </a:endParaRPr>
          </a:p>
        </p:txBody>
      </p:sp>
      <p:pic>
        <p:nvPicPr>
          <p:cNvPr id="408" name="Google Shape;408;g11eb0e7fc98_0_897"/>
          <p:cNvPicPr preferRelativeResize="0"/>
          <p:nvPr/>
        </p:nvPicPr>
        <p:blipFill>
          <a:blip r:embed="rId8">
            <a:alphaModFix/>
          </a:blip>
          <a:stretch>
            <a:fillRect/>
          </a:stretch>
        </p:blipFill>
        <p:spPr>
          <a:xfrm>
            <a:off x="1899249" y="1722075"/>
            <a:ext cx="3550226" cy="32000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pic>
        <p:nvPicPr>
          <p:cNvPr id="413" name="Google Shape;413;g11eb0e7fc98_0_908"/>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414" name="Google Shape;414;g11eb0e7fc98_0_908"/>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415" name="Google Shape;415;g11eb0e7fc98_0_908"/>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416" name="Google Shape;416;g11eb0e7fc98_0_908"/>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417" name="Google Shape;417;g11eb0e7fc98_0_908"/>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418" name="Google Shape;418;g11eb0e7fc98_0_908"/>
          <p:cNvSpPr txBox="1"/>
          <p:nvPr>
            <p:ph idx="1" type="body"/>
          </p:nvPr>
        </p:nvSpPr>
        <p:spPr>
          <a:xfrm>
            <a:off x="303500" y="87000"/>
            <a:ext cx="69936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800"/>
              <a:buNone/>
            </a:pPr>
            <a:r>
              <a:rPr b="1" lang="pt-BR" sz="1900">
                <a:solidFill>
                  <a:srgbClr val="0086FF"/>
                </a:solidFill>
                <a:latin typeface="Montserrat"/>
                <a:ea typeface="Montserrat"/>
                <a:cs typeface="Montserrat"/>
                <a:sym typeface="Montserrat"/>
              </a:rPr>
              <a:t>3. Instalando e configurando o PostgreSQL e DBeaver</a:t>
            </a:r>
            <a:endParaRPr b="1" sz="1900">
              <a:solidFill>
                <a:srgbClr val="0086FF"/>
              </a:solidFill>
              <a:latin typeface="Montserrat"/>
              <a:ea typeface="Montserrat"/>
              <a:cs typeface="Montserrat"/>
              <a:sym typeface="Montserrat"/>
            </a:endParaRPr>
          </a:p>
          <a:p>
            <a:pPr indent="0" lvl="0" marL="0" rtl="0" algn="ctr">
              <a:lnSpc>
                <a:spcPct val="115000"/>
              </a:lnSpc>
              <a:spcBef>
                <a:spcPts val="1600"/>
              </a:spcBef>
              <a:spcAft>
                <a:spcPts val="1600"/>
              </a:spcAft>
              <a:buSzPts val="1800"/>
              <a:buNone/>
            </a:pPr>
            <a:r>
              <a:t/>
            </a:r>
            <a:endParaRPr b="1" sz="1900">
              <a:solidFill>
                <a:srgbClr val="0086FF"/>
              </a:solidFill>
              <a:latin typeface="Montserrat"/>
              <a:ea typeface="Montserrat"/>
              <a:cs typeface="Montserrat"/>
              <a:sym typeface="Montserrat"/>
            </a:endParaRPr>
          </a:p>
        </p:txBody>
      </p:sp>
      <p:sp>
        <p:nvSpPr>
          <p:cNvPr id="419" name="Google Shape;419;g11eb0e7fc98_0_908"/>
          <p:cNvSpPr txBox="1"/>
          <p:nvPr/>
        </p:nvSpPr>
        <p:spPr>
          <a:xfrm>
            <a:off x="464875" y="745425"/>
            <a:ext cx="6864900" cy="785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pt-BR" sz="1300">
                <a:solidFill>
                  <a:schemeClr val="dk1"/>
                </a:solidFill>
                <a:latin typeface="Montserrat"/>
                <a:ea typeface="Montserrat"/>
                <a:cs typeface="Montserrat"/>
                <a:sym typeface="Montserrat"/>
              </a:rPr>
              <a:t>3.3 </a:t>
            </a:r>
            <a:r>
              <a:rPr b="1" lang="pt-BR" sz="1300">
                <a:solidFill>
                  <a:schemeClr val="dk1"/>
                </a:solidFill>
                <a:highlight>
                  <a:schemeClr val="lt1"/>
                </a:highlight>
                <a:latin typeface="Montserrat"/>
                <a:ea typeface="Montserrat"/>
                <a:cs typeface="Montserrat"/>
                <a:sym typeface="Montserrat"/>
              </a:rPr>
              <a:t>Instalação da IDE DBeaver</a:t>
            </a:r>
            <a:endParaRPr b="1" sz="13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None/>
            </a:pPr>
            <a:r>
              <a:rPr lang="pt-BR" sz="1300">
                <a:latin typeface="Montserrat"/>
                <a:ea typeface="Montserrat"/>
                <a:cs typeface="Montserrat"/>
                <a:sym typeface="Montserrat"/>
              </a:rPr>
              <a:t>Agora inserimos as informações de conexão com o banco de dados. Aqui novamente utilizamos a senha definida na instalação.</a:t>
            </a:r>
            <a:endParaRPr sz="1300">
              <a:latin typeface="Montserrat"/>
              <a:ea typeface="Montserrat"/>
              <a:cs typeface="Montserrat"/>
              <a:sym typeface="Montserrat"/>
            </a:endParaRPr>
          </a:p>
        </p:txBody>
      </p:sp>
      <p:pic>
        <p:nvPicPr>
          <p:cNvPr id="420" name="Google Shape;420;g11eb0e7fc98_0_908"/>
          <p:cNvPicPr preferRelativeResize="0"/>
          <p:nvPr/>
        </p:nvPicPr>
        <p:blipFill>
          <a:blip r:embed="rId8">
            <a:alphaModFix/>
          </a:blip>
          <a:stretch>
            <a:fillRect/>
          </a:stretch>
        </p:blipFill>
        <p:spPr>
          <a:xfrm>
            <a:off x="2045887" y="1730625"/>
            <a:ext cx="3508821" cy="30269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pic>
        <p:nvPicPr>
          <p:cNvPr id="425" name="Google Shape;425;g11eb0e7fc98_0_919"/>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426" name="Google Shape;426;g11eb0e7fc98_0_919"/>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427" name="Google Shape;427;g11eb0e7fc98_0_919"/>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428" name="Google Shape;428;g11eb0e7fc98_0_919"/>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429" name="Google Shape;429;g11eb0e7fc98_0_919"/>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430" name="Google Shape;430;g11eb0e7fc98_0_919"/>
          <p:cNvSpPr txBox="1"/>
          <p:nvPr>
            <p:ph idx="1" type="body"/>
          </p:nvPr>
        </p:nvSpPr>
        <p:spPr>
          <a:xfrm>
            <a:off x="303500" y="87000"/>
            <a:ext cx="69936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800"/>
              <a:buNone/>
            </a:pPr>
            <a:r>
              <a:rPr b="1" lang="pt-BR" sz="1900">
                <a:solidFill>
                  <a:srgbClr val="0086FF"/>
                </a:solidFill>
                <a:latin typeface="Montserrat"/>
                <a:ea typeface="Montserrat"/>
                <a:cs typeface="Montserrat"/>
                <a:sym typeface="Montserrat"/>
              </a:rPr>
              <a:t>3. Instalando e configurando o PostgreSQL e DBeaver</a:t>
            </a:r>
            <a:endParaRPr b="1" sz="1900">
              <a:solidFill>
                <a:srgbClr val="0086FF"/>
              </a:solidFill>
              <a:latin typeface="Montserrat"/>
              <a:ea typeface="Montserrat"/>
              <a:cs typeface="Montserrat"/>
              <a:sym typeface="Montserrat"/>
            </a:endParaRPr>
          </a:p>
          <a:p>
            <a:pPr indent="0" lvl="0" marL="0" rtl="0" algn="ctr">
              <a:lnSpc>
                <a:spcPct val="115000"/>
              </a:lnSpc>
              <a:spcBef>
                <a:spcPts val="1600"/>
              </a:spcBef>
              <a:spcAft>
                <a:spcPts val="1600"/>
              </a:spcAft>
              <a:buSzPts val="1800"/>
              <a:buNone/>
            </a:pPr>
            <a:r>
              <a:t/>
            </a:r>
            <a:endParaRPr b="1" sz="1900">
              <a:solidFill>
                <a:srgbClr val="0086FF"/>
              </a:solidFill>
              <a:latin typeface="Montserrat"/>
              <a:ea typeface="Montserrat"/>
              <a:cs typeface="Montserrat"/>
              <a:sym typeface="Montserrat"/>
            </a:endParaRPr>
          </a:p>
        </p:txBody>
      </p:sp>
      <p:sp>
        <p:nvSpPr>
          <p:cNvPr id="431" name="Google Shape;431;g11eb0e7fc98_0_919"/>
          <p:cNvSpPr txBox="1"/>
          <p:nvPr/>
        </p:nvSpPr>
        <p:spPr>
          <a:xfrm>
            <a:off x="464875" y="745425"/>
            <a:ext cx="6864900" cy="785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pt-BR" sz="1300">
                <a:solidFill>
                  <a:schemeClr val="dk1"/>
                </a:solidFill>
                <a:latin typeface="Montserrat"/>
                <a:ea typeface="Montserrat"/>
                <a:cs typeface="Montserrat"/>
                <a:sym typeface="Montserrat"/>
              </a:rPr>
              <a:t>3.3 </a:t>
            </a:r>
            <a:r>
              <a:rPr b="1" lang="pt-BR" sz="1300">
                <a:solidFill>
                  <a:schemeClr val="dk1"/>
                </a:solidFill>
                <a:highlight>
                  <a:schemeClr val="lt1"/>
                </a:highlight>
                <a:latin typeface="Montserrat"/>
                <a:ea typeface="Montserrat"/>
                <a:cs typeface="Montserrat"/>
                <a:sym typeface="Montserrat"/>
              </a:rPr>
              <a:t>Instalação da IDE DBeaver</a:t>
            </a:r>
            <a:endParaRPr b="1" sz="13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None/>
            </a:pPr>
            <a:r>
              <a:rPr lang="pt-BR" sz="1300">
                <a:latin typeface="Montserrat"/>
                <a:ea typeface="Montserrat"/>
                <a:cs typeface="Montserrat"/>
                <a:sym typeface="Montserrat"/>
              </a:rPr>
              <a:t>É aconselhável testar a conexão para confirmar se todos os dados foram inseridos corretamente.</a:t>
            </a:r>
            <a:endParaRPr sz="1300">
              <a:latin typeface="Montserrat"/>
              <a:ea typeface="Montserrat"/>
              <a:cs typeface="Montserrat"/>
              <a:sym typeface="Montserrat"/>
            </a:endParaRPr>
          </a:p>
        </p:txBody>
      </p:sp>
      <p:pic>
        <p:nvPicPr>
          <p:cNvPr id="432" name="Google Shape;432;g11eb0e7fc98_0_919"/>
          <p:cNvPicPr preferRelativeResize="0"/>
          <p:nvPr/>
        </p:nvPicPr>
        <p:blipFill>
          <a:blip r:embed="rId8">
            <a:alphaModFix/>
          </a:blip>
          <a:stretch>
            <a:fillRect/>
          </a:stretch>
        </p:blipFill>
        <p:spPr>
          <a:xfrm>
            <a:off x="2098987" y="1682925"/>
            <a:ext cx="3596675" cy="30836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id="437" name="Google Shape;437;g11eb0e7fc98_0_930"/>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438" name="Google Shape;438;g11eb0e7fc98_0_930"/>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439" name="Google Shape;439;g11eb0e7fc98_0_930"/>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440" name="Google Shape;440;g11eb0e7fc98_0_930"/>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441" name="Google Shape;441;g11eb0e7fc98_0_930"/>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442" name="Google Shape;442;g11eb0e7fc98_0_930"/>
          <p:cNvSpPr txBox="1"/>
          <p:nvPr>
            <p:ph idx="1" type="body"/>
          </p:nvPr>
        </p:nvSpPr>
        <p:spPr>
          <a:xfrm>
            <a:off x="303500" y="87000"/>
            <a:ext cx="69936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800"/>
              <a:buNone/>
            </a:pPr>
            <a:r>
              <a:rPr b="1" lang="pt-BR" sz="1900">
                <a:solidFill>
                  <a:srgbClr val="0086FF"/>
                </a:solidFill>
                <a:latin typeface="Montserrat"/>
                <a:ea typeface="Montserrat"/>
                <a:cs typeface="Montserrat"/>
                <a:sym typeface="Montserrat"/>
              </a:rPr>
              <a:t>3. Instalando e configurando o PostgreSQL e DBeaver</a:t>
            </a:r>
            <a:endParaRPr b="1" sz="1900">
              <a:solidFill>
                <a:srgbClr val="0086FF"/>
              </a:solidFill>
              <a:latin typeface="Montserrat"/>
              <a:ea typeface="Montserrat"/>
              <a:cs typeface="Montserrat"/>
              <a:sym typeface="Montserrat"/>
            </a:endParaRPr>
          </a:p>
          <a:p>
            <a:pPr indent="0" lvl="0" marL="0" rtl="0" algn="ctr">
              <a:lnSpc>
                <a:spcPct val="115000"/>
              </a:lnSpc>
              <a:spcBef>
                <a:spcPts val="1600"/>
              </a:spcBef>
              <a:spcAft>
                <a:spcPts val="1600"/>
              </a:spcAft>
              <a:buSzPts val="1800"/>
              <a:buNone/>
            </a:pPr>
            <a:r>
              <a:t/>
            </a:r>
            <a:endParaRPr b="1" sz="1900">
              <a:solidFill>
                <a:srgbClr val="0086FF"/>
              </a:solidFill>
              <a:latin typeface="Montserrat"/>
              <a:ea typeface="Montserrat"/>
              <a:cs typeface="Montserrat"/>
              <a:sym typeface="Montserrat"/>
            </a:endParaRPr>
          </a:p>
        </p:txBody>
      </p:sp>
      <p:sp>
        <p:nvSpPr>
          <p:cNvPr id="443" name="Google Shape;443;g11eb0e7fc98_0_930"/>
          <p:cNvSpPr txBox="1"/>
          <p:nvPr/>
        </p:nvSpPr>
        <p:spPr>
          <a:xfrm>
            <a:off x="464875" y="745425"/>
            <a:ext cx="6864900" cy="785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pt-BR" sz="1300">
                <a:solidFill>
                  <a:schemeClr val="dk1"/>
                </a:solidFill>
                <a:latin typeface="Montserrat"/>
                <a:ea typeface="Montserrat"/>
                <a:cs typeface="Montserrat"/>
                <a:sym typeface="Montserrat"/>
              </a:rPr>
              <a:t>3.3 </a:t>
            </a:r>
            <a:r>
              <a:rPr b="1" lang="pt-BR" sz="1300">
                <a:solidFill>
                  <a:schemeClr val="dk1"/>
                </a:solidFill>
                <a:highlight>
                  <a:schemeClr val="lt1"/>
                </a:highlight>
                <a:latin typeface="Montserrat"/>
                <a:ea typeface="Montserrat"/>
                <a:cs typeface="Montserrat"/>
                <a:sym typeface="Montserrat"/>
              </a:rPr>
              <a:t>Instalação da IDE DBeaver</a:t>
            </a:r>
            <a:endParaRPr b="1" sz="13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None/>
            </a:pPr>
            <a:r>
              <a:rPr lang="pt-BR" sz="1300">
                <a:latin typeface="Montserrat"/>
                <a:ea typeface="Montserrat"/>
                <a:cs typeface="Montserrat"/>
                <a:sym typeface="Montserrat"/>
              </a:rPr>
              <a:t>Agora que conseguimos conectar, iremos abrir um editor onde será possível realizar as operações de criação e manipulação do </a:t>
            </a:r>
            <a:r>
              <a:rPr lang="pt-BR" sz="1300">
                <a:solidFill>
                  <a:schemeClr val="dk1"/>
                </a:solidFill>
                <a:latin typeface="Montserrat"/>
                <a:ea typeface="Montserrat"/>
                <a:cs typeface="Montserrat"/>
                <a:sym typeface="Montserrat"/>
              </a:rPr>
              <a:t>banco de dados</a:t>
            </a:r>
            <a:r>
              <a:rPr lang="pt-BR" sz="1300">
                <a:latin typeface="Montserrat"/>
                <a:ea typeface="Montserrat"/>
                <a:cs typeface="Montserrat"/>
                <a:sym typeface="Montserrat"/>
              </a:rPr>
              <a:t>.</a:t>
            </a:r>
            <a:endParaRPr sz="1300">
              <a:latin typeface="Montserrat"/>
              <a:ea typeface="Montserrat"/>
              <a:cs typeface="Montserrat"/>
              <a:sym typeface="Montserrat"/>
            </a:endParaRPr>
          </a:p>
        </p:txBody>
      </p:sp>
      <p:pic>
        <p:nvPicPr>
          <p:cNvPr id="444" name="Google Shape;444;g11eb0e7fc98_0_930"/>
          <p:cNvPicPr preferRelativeResize="0"/>
          <p:nvPr/>
        </p:nvPicPr>
        <p:blipFill>
          <a:blip r:embed="rId8">
            <a:alphaModFix/>
          </a:blip>
          <a:stretch>
            <a:fillRect/>
          </a:stretch>
        </p:blipFill>
        <p:spPr>
          <a:xfrm>
            <a:off x="1847512" y="1690375"/>
            <a:ext cx="3905576" cy="30400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pic>
        <p:nvPicPr>
          <p:cNvPr id="449" name="Google Shape;449;g11eb0e7fc98_0_941"/>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450" name="Google Shape;450;g11eb0e7fc98_0_941"/>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451" name="Google Shape;451;g11eb0e7fc98_0_941"/>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452" name="Google Shape;452;g11eb0e7fc98_0_941"/>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453" name="Google Shape;453;g11eb0e7fc98_0_941"/>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454" name="Google Shape;454;g11eb0e7fc98_0_941"/>
          <p:cNvSpPr txBox="1"/>
          <p:nvPr>
            <p:ph idx="1" type="body"/>
          </p:nvPr>
        </p:nvSpPr>
        <p:spPr>
          <a:xfrm>
            <a:off x="303500" y="87000"/>
            <a:ext cx="69936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1900">
                <a:solidFill>
                  <a:srgbClr val="0086FF"/>
                </a:solidFill>
                <a:latin typeface="Montserrat"/>
                <a:ea typeface="Montserrat"/>
                <a:cs typeface="Montserrat"/>
                <a:sym typeface="Montserrat"/>
              </a:rPr>
              <a:t>4. Modelagem do banco de dados</a:t>
            </a:r>
            <a:endParaRPr b="1" sz="1900">
              <a:solidFill>
                <a:srgbClr val="0086FF"/>
              </a:solidFill>
              <a:latin typeface="Montserrat"/>
              <a:ea typeface="Montserrat"/>
              <a:cs typeface="Montserrat"/>
              <a:sym typeface="Montserrat"/>
            </a:endParaRPr>
          </a:p>
        </p:txBody>
      </p:sp>
      <p:sp>
        <p:nvSpPr>
          <p:cNvPr id="455" name="Google Shape;455;g11eb0e7fc98_0_941"/>
          <p:cNvSpPr txBox="1"/>
          <p:nvPr/>
        </p:nvSpPr>
        <p:spPr>
          <a:xfrm>
            <a:off x="464875" y="745425"/>
            <a:ext cx="6864900" cy="2034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pt-BR" sz="1300">
                <a:solidFill>
                  <a:schemeClr val="dk1"/>
                </a:solidFill>
                <a:latin typeface="Montserrat"/>
                <a:ea typeface="Montserrat"/>
                <a:cs typeface="Montserrat"/>
                <a:sym typeface="Montserrat"/>
              </a:rPr>
              <a:t>4.1 </a:t>
            </a:r>
            <a:r>
              <a:rPr b="1" lang="pt-BR" sz="1300">
                <a:solidFill>
                  <a:schemeClr val="dk1"/>
                </a:solidFill>
                <a:highlight>
                  <a:schemeClr val="lt1"/>
                </a:highlight>
                <a:latin typeface="Montserrat"/>
                <a:ea typeface="Montserrat"/>
                <a:cs typeface="Montserrat"/>
                <a:sym typeface="Montserrat"/>
              </a:rPr>
              <a:t>Primary key</a:t>
            </a:r>
            <a:endParaRPr b="1" sz="13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None/>
            </a:pPr>
            <a:r>
              <a:rPr lang="pt-BR" sz="1300">
                <a:latin typeface="Montserrat"/>
                <a:ea typeface="Montserrat"/>
                <a:cs typeface="Montserrat"/>
                <a:sym typeface="Montserrat"/>
              </a:rPr>
              <a:t>A </a:t>
            </a:r>
            <a:r>
              <a:rPr b="1" lang="pt-BR" sz="1300">
                <a:latin typeface="Montserrat"/>
                <a:ea typeface="Montserrat"/>
                <a:cs typeface="Montserrat"/>
                <a:sym typeface="Montserrat"/>
              </a:rPr>
              <a:t>PRIMARY KEY</a:t>
            </a:r>
            <a:r>
              <a:rPr lang="pt-BR" sz="1300">
                <a:latin typeface="Montserrat"/>
                <a:ea typeface="Montserrat"/>
                <a:cs typeface="Montserrat"/>
                <a:sym typeface="Montserrat"/>
              </a:rPr>
              <a:t> é uma restrição que identifica </a:t>
            </a:r>
            <a:r>
              <a:rPr b="1" lang="pt-BR" sz="1300">
                <a:latin typeface="Montserrat"/>
                <a:ea typeface="Montserrat"/>
                <a:cs typeface="Montserrat"/>
                <a:sym typeface="Montserrat"/>
              </a:rPr>
              <a:t>exclusivamente</a:t>
            </a:r>
            <a:r>
              <a:rPr lang="pt-BR" sz="1300">
                <a:latin typeface="Montserrat"/>
                <a:ea typeface="Montserrat"/>
                <a:cs typeface="Montserrat"/>
                <a:sym typeface="Montserrat"/>
              </a:rPr>
              <a:t> cada registro em uma tabela.</a:t>
            </a:r>
            <a:endParaRPr sz="1300">
              <a:latin typeface="Montserrat"/>
              <a:ea typeface="Montserrat"/>
              <a:cs typeface="Montserrat"/>
              <a:sym typeface="Montserrat"/>
            </a:endParaRPr>
          </a:p>
          <a:p>
            <a:pPr indent="0" lvl="0" marL="0" rtl="0" algn="l">
              <a:lnSpc>
                <a:spcPct val="115000"/>
              </a:lnSpc>
              <a:spcBef>
                <a:spcPts val="1400"/>
              </a:spcBef>
              <a:spcAft>
                <a:spcPts val="0"/>
              </a:spcAft>
              <a:buClr>
                <a:schemeClr val="dk1"/>
              </a:buClr>
              <a:buSzPts val="1100"/>
              <a:buFont typeface="Arial"/>
              <a:buNone/>
            </a:pPr>
            <a:r>
              <a:rPr lang="pt-BR" sz="1300">
                <a:latin typeface="Montserrat"/>
                <a:ea typeface="Montserrat"/>
                <a:cs typeface="Montserrat"/>
                <a:sym typeface="Montserrat"/>
              </a:rPr>
              <a:t>As chaves primárias devem conter valores </a:t>
            </a:r>
            <a:r>
              <a:rPr b="1" lang="pt-BR" sz="1300">
                <a:latin typeface="Montserrat"/>
                <a:ea typeface="Montserrat"/>
                <a:cs typeface="Montserrat"/>
                <a:sym typeface="Montserrat"/>
              </a:rPr>
              <a:t>únicos</a:t>
            </a:r>
            <a:r>
              <a:rPr lang="pt-BR" sz="1300">
                <a:latin typeface="Montserrat"/>
                <a:ea typeface="Montserrat"/>
                <a:cs typeface="Montserrat"/>
                <a:sym typeface="Montserrat"/>
              </a:rPr>
              <a:t> e não podem conter valores </a:t>
            </a:r>
            <a:r>
              <a:rPr b="1" lang="pt-BR" sz="1300">
                <a:solidFill>
                  <a:srgbClr val="E83E8C"/>
                </a:solidFill>
                <a:latin typeface="Montserrat"/>
                <a:ea typeface="Montserrat"/>
                <a:cs typeface="Montserrat"/>
                <a:sym typeface="Montserrat"/>
              </a:rPr>
              <a:t>NULL</a:t>
            </a:r>
            <a:r>
              <a:rPr lang="pt-BR" sz="1300">
                <a:latin typeface="Montserrat"/>
                <a:ea typeface="Montserrat"/>
                <a:cs typeface="Montserrat"/>
                <a:sym typeface="Montserrat"/>
              </a:rPr>
              <a:t>.</a:t>
            </a:r>
            <a:endParaRPr sz="1300">
              <a:latin typeface="Montserrat"/>
              <a:ea typeface="Montserrat"/>
              <a:cs typeface="Montserrat"/>
              <a:sym typeface="Montserrat"/>
            </a:endParaRPr>
          </a:p>
          <a:p>
            <a:pPr indent="0" lvl="0" marL="0" rtl="0" algn="l">
              <a:lnSpc>
                <a:spcPct val="115000"/>
              </a:lnSpc>
              <a:spcBef>
                <a:spcPts val="1400"/>
              </a:spcBef>
              <a:spcAft>
                <a:spcPts val="1400"/>
              </a:spcAft>
              <a:buClr>
                <a:schemeClr val="dk1"/>
              </a:buClr>
              <a:buSzPts val="1100"/>
              <a:buFont typeface="Arial"/>
              <a:buNone/>
            </a:pPr>
            <a:r>
              <a:rPr lang="pt-BR" sz="1300">
                <a:latin typeface="Montserrat"/>
                <a:ea typeface="Montserrat"/>
                <a:cs typeface="Montserrat"/>
                <a:sym typeface="Montserrat"/>
              </a:rPr>
              <a:t>Uma tabela pode ter apenas </a:t>
            </a:r>
            <a:r>
              <a:rPr b="1" lang="pt-BR" sz="1300">
                <a:latin typeface="Montserrat"/>
                <a:ea typeface="Montserrat"/>
                <a:cs typeface="Montserrat"/>
                <a:sym typeface="Montserrat"/>
              </a:rPr>
              <a:t>UMA</a:t>
            </a:r>
            <a:r>
              <a:rPr lang="pt-BR" sz="1300">
                <a:latin typeface="Montserrat"/>
                <a:ea typeface="Montserrat"/>
                <a:cs typeface="Montserrat"/>
                <a:sym typeface="Montserrat"/>
              </a:rPr>
              <a:t> chave primária; e na tabela, essa chave primária pode consistir em uma ou várias colunas (campos)</a:t>
            </a:r>
            <a:r>
              <a:rPr lang="pt-BR" sz="1150">
                <a:solidFill>
                  <a:schemeClr val="dk1"/>
                </a:solidFill>
                <a:highlight>
                  <a:srgbClr val="FFFFFF"/>
                </a:highlight>
                <a:latin typeface="Verdana"/>
                <a:ea typeface="Verdana"/>
                <a:cs typeface="Verdana"/>
                <a:sym typeface="Verdana"/>
              </a:rPr>
              <a:t>.</a:t>
            </a:r>
            <a:endParaRPr sz="1300">
              <a:latin typeface="Montserrat"/>
              <a:ea typeface="Montserrat"/>
              <a:cs typeface="Montserrat"/>
              <a:sym typeface="Montserrat"/>
            </a:endParaRPr>
          </a:p>
        </p:txBody>
      </p:sp>
      <p:pic>
        <p:nvPicPr>
          <p:cNvPr id="456" name="Google Shape;456;g11eb0e7fc98_0_941"/>
          <p:cNvPicPr preferRelativeResize="0"/>
          <p:nvPr/>
        </p:nvPicPr>
        <p:blipFill>
          <a:blip r:embed="rId8">
            <a:alphaModFix/>
          </a:blip>
          <a:stretch>
            <a:fillRect/>
          </a:stretch>
        </p:blipFill>
        <p:spPr>
          <a:xfrm>
            <a:off x="1634988" y="2905424"/>
            <a:ext cx="4330625" cy="1655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g11eb0e7fc98_0_658"/>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141" name="Google Shape;141;g11eb0e7fc98_0_658"/>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142" name="Google Shape;142;g11eb0e7fc98_0_658"/>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143" name="Google Shape;143;g11eb0e7fc98_0_658"/>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144" name="Google Shape;144;g11eb0e7fc98_0_658"/>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145" name="Google Shape;145;g11eb0e7fc98_0_658"/>
          <p:cNvSpPr txBox="1"/>
          <p:nvPr>
            <p:ph idx="1" type="body"/>
          </p:nvPr>
        </p:nvSpPr>
        <p:spPr>
          <a:xfrm>
            <a:off x="303500" y="87000"/>
            <a:ext cx="69936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800"/>
              <a:buNone/>
            </a:pPr>
            <a:r>
              <a:rPr b="1" lang="pt-BR" sz="2300">
                <a:solidFill>
                  <a:srgbClr val="0086FF"/>
                </a:solidFill>
                <a:latin typeface="Montserrat"/>
                <a:ea typeface="Montserrat"/>
                <a:cs typeface="Montserrat"/>
                <a:sym typeface="Montserrat"/>
              </a:rPr>
              <a:t>1. A diferença entre SGBD e banco de dados</a:t>
            </a:r>
            <a:endParaRPr b="1" sz="2300">
              <a:solidFill>
                <a:srgbClr val="0086FF"/>
              </a:solidFill>
              <a:latin typeface="Montserrat"/>
              <a:ea typeface="Montserrat"/>
              <a:cs typeface="Montserrat"/>
              <a:sym typeface="Montserrat"/>
            </a:endParaRPr>
          </a:p>
          <a:p>
            <a:pPr indent="0" lvl="0" marL="0" rtl="0" algn="ctr">
              <a:lnSpc>
                <a:spcPct val="115000"/>
              </a:lnSpc>
              <a:spcBef>
                <a:spcPts val="1600"/>
              </a:spcBef>
              <a:spcAft>
                <a:spcPts val="1600"/>
              </a:spcAft>
              <a:buSzPts val="1800"/>
              <a:buNone/>
            </a:pPr>
            <a:r>
              <a:t/>
            </a:r>
            <a:endParaRPr b="1" sz="2300">
              <a:solidFill>
                <a:srgbClr val="0086FF"/>
              </a:solidFill>
              <a:latin typeface="Montserrat"/>
              <a:ea typeface="Montserrat"/>
              <a:cs typeface="Montserrat"/>
              <a:sym typeface="Montserrat"/>
            </a:endParaRPr>
          </a:p>
        </p:txBody>
      </p:sp>
      <p:sp>
        <p:nvSpPr>
          <p:cNvPr id="146" name="Google Shape;146;g11eb0e7fc98_0_658"/>
          <p:cNvSpPr txBox="1"/>
          <p:nvPr/>
        </p:nvSpPr>
        <p:spPr>
          <a:xfrm>
            <a:off x="464875" y="974025"/>
            <a:ext cx="6864900" cy="3186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300"/>
              <a:buFont typeface="Arial"/>
              <a:buNone/>
            </a:pPr>
            <a:r>
              <a:rPr b="1" lang="pt-BR" sz="1300">
                <a:solidFill>
                  <a:schemeClr val="dk1"/>
                </a:solidFill>
                <a:latin typeface="Montserrat"/>
                <a:ea typeface="Montserrat"/>
                <a:cs typeface="Montserrat"/>
                <a:sym typeface="Montserrat"/>
              </a:rPr>
              <a:t>1.1 </a:t>
            </a:r>
            <a:r>
              <a:rPr b="1" lang="pt-BR" sz="1300">
                <a:solidFill>
                  <a:schemeClr val="dk1"/>
                </a:solidFill>
                <a:highlight>
                  <a:schemeClr val="lt1"/>
                </a:highlight>
                <a:latin typeface="Montserrat"/>
                <a:ea typeface="Montserrat"/>
                <a:cs typeface="Montserrat"/>
                <a:sym typeface="Montserrat"/>
              </a:rPr>
              <a:t>Banco de dados</a:t>
            </a:r>
            <a:endParaRPr/>
          </a:p>
          <a:p>
            <a:pPr indent="0" lvl="0" marL="0" rtl="0" algn="l">
              <a:spcBef>
                <a:spcPts val="0"/>
              </a:spcBef>
              <a:spcAft>
                <a:spcPts val="0"/>
              </a:spcAft>
              <a:buNone/>
            </a:pPr>
            <a:r>
              <a:rPr b="1" lang="pt-BR" sz="1300">
                <a:latin typeface="Montserrat"/>
                <a:ea typeface="Montserrat"/>
                <a:cs typeface="Montserrat"/>
                <a:sym typeface="Montserrat"/>
              </a:rPr>
              <a:t>Banco de dados</a:t>
            </a:r>
            <a:r>
              <a:rPr lang="pt-BR" sz="1300">
                <a:latin typeface="Montserrat"/>
                <a:ea typeface="Montserrat"/>
                <a:cs typeface="Montserrat"/>
                <a:sym typeface="Montserrat"/>
              </a:rPr>
              <a:t> ou base de dados pode simplesmente ser definida como um local – físico ou virtual – onde se </a:t>
            </a:r>
            <a:r>
              <a:rPr b="1" lang="pt-BR" sz="1300">
                <a:latin typeface="Montserrat"/>
                <a:ea typeface="Montserrat"/>
                <a:cs typeface="Montserrat"/>
                <a:sym typeface="Montserrat"/>
              </a:rPr>
              <a:t>armazenam</a:t>
            </a:r>
            <a:r>
              <a:rPr lang="pt-BR" sz="1300">
                <a:latin typeface="Montserrat"/>
                <a:ea typeface="Montserrat"/>
                <a:cs typeface="Montserrat"/>
                <a:sym typeface="Montserrat"/>
              </a:rPr>
              <a:t> dados de forma </a:t>
            </a:r>
            <a:r>
              <a:rPr b="1" lang="pt-BR" sz="1300">
                <a:latin typeface="Montserrat"/>
                <a:ea typeface="Montserrat"/>
                <a:cs typeface="Montserrat"/>
                <a:sym typeface="Montserrat"/>
              </a:rPr>
              <a:t>organizada</a:t>
            </a:r>
            <a:r>
              <a:rPr lang="pt-BR" sz="1300">
                <a:latin typeface="Montserrat"/>
                <a:ea typeface="Montserrat"/>
                <a:cs typeface="Montserrat"/>
                <a:sym typeface="Montserrat"/>
              </a:rPr>
              <a:t> e  </a:t>
            </a:r>
            <a:r>
              <a:rPr b="1" lang="pt-BR" sz="1300">
                <a:latin typeface="Montserrat"/>
                <a:ea typeface="Montserrat"/>
                <a:cs typeface="Montserrat"/>
                <a:sym typeface="Montserrat"/>
              </a:rPr>
              <a:t>indexada</a:t>
            </a:r>
            <a:r>
              <a:rPr lang="pt-BR" sz="1300">
                <a:latin typeface="Montserrat"/>
                <a:ea typeface="Montserrat"/>
                <a:cs typeface="Montserrat"/>
                <a:sym typeface="Montserrat"/>
              </a:rPr>
              <a:t>. Percebam que não estamos nem na parte de informática e sim na parte física e analógica. </a:t>
            </a:r>
            <a:endParaRPr sz="1300">
              <a:latin typeface="Montserrat"/>
              <a:ea typeface="Montserrat"/>
              <a:cs typeface="Montserrat"/>
              <a:sym typeface="Montserrat"/>
            </a:endParaRPr>
          </a:p>
          <a:p>
            <a:pPr indent="0" lvl="0" marL="0" rtl="0" algn="l">
              <a:spcBef>
                <a:spcPts val="0"/>
              </a:spcBef>
              <a:spcAft>
                <a:spcPts val="0"/>
              </a:spcAft>
              <a:buNone/>
            </a:pPr>
            <a:r>
              <a:t/>
            </a:r>
            <a:endParaRPr sz="1300">
              <a:latin typeface="Montserrat"/>
              <a:ea typeface="Montserrat"/>
              <a:cs typeface="Montserrat"/>
              <a:sym typeface="Montserrat"/>
            </a:endParaRPr>
          </a:p>
          <a:p>
            <a:pPr indent="0" lvl="0" marL="0" rtl="0" algn="l">
              <a:spcBef>
                <a:spcPts val="0"/>
              </a:spcBef>
              <a:spcAft>
                <a:spcPts val="0"/>
              </a:spcAft>
              <a:buNone/>
            </a:pPr>
            <a:r>
              <a:rPr lang="pt-BR" sz="1300">
                <a:latin typeface="Montserrat"/>
                <a:ea typeface="Montserrat"/>
                <a:cs typeface="Montserrat"/>
                <a:sym typeface="Montserrat"/>
              </a:rPr>
              <a:t>Com isso em mente, podemos citar como exemplo de banco de dados, o bloco de notas, o documento no word, uma planilha, um caderno e até mesmo um baú. A internet também pode ser considerada um banco de dados.</a:t>
            </a:r>
            <a:endParaRPr sz="1300">
              <a:latin typeface="Montserrat"/>
              <a:ea typeface="Montserrat"/>
              <a:cs typeface="Montserrat"/>
              <a:sym typeface="Montserrat"/>
            </a:endParaRPr>
          </a:p>
          <a:p>
            <a:pPr indent="0" lvl="0" marL="0" rtl="0" algn="l">
              <a:spcBef>
                <a:spcPts val="0"/>
              </a:spcBef>
              <a:spcAft>
                <a:spcPts val="0"/>
              </a:spcAft>
              <a:buNone/>
            </a:pPr>
            <a:r>
              <a:t/>
            </a:r>
            <a:endParaRPr sz="1300">
              <a:latin typeface="Montserrat"/>
              <a:ea typeface="Montserrat"/>
              <a:cs typeface="Montserrat"/>
              <a:sym typeface="Montserrat"/>
            </a:endParaRPr>
          </a:p>
          <a:p>
            <a:pPr indent="0" lvl="0" marL="0" rtl="0" algn="l">
              <a:spcBef>
                <a:spcPts val="0"/>
              </a:spcBef>
              <a:spcAft>
                <a:spcPts val="0"/>
              </a:spcAft>
              <a:buNone/>
            </a:pPr>
            <a:r>
              <a:rPr lang="pt-BR" sz="1300">
                <a:latin typeface="Montserrat"/>
                <a:ea typeface="Montserrat"/>
                <a:cs typeface="Montserrat"/>
                <a:sym typeface="Montserrat"/>
              </a:rPr>
              <a:t>Um banco de dados tem as seguintes propriedades implícitas:</a:t>
            </a:r>
            <a:endParaRPr sz="1300">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pt-BR" sz="1300">
                <a:latin typeface="Montserrat"/>
                <a:ea typeface="Montserrat"/>
                <a:cs typeface="Montserrat"/>
                <a:sym typeface="Montserrat"/>
              </a:rPr>
              <a:t>representa algum aspecto do mundo real;</a:t>
            </a:r>
            <a:endParaRPr sz="1300">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pt-BR" sz="1300">
                <a:latin typeface="Montserrat"/>
                <a:ea typeface="Montserrat"/>
                <a:cs typeface="Montserrat"/>
                <a:sym typeface="Montserrat"/>
              </a:rPr>
              <a:t>é uma coleção de dados logicamente coerente;</a:t>
            </a:r>
            <a:endParaRPr sz="1300">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pt-BR" sz="1300">
                <a:latin typeface="Montserrat"/>
                <a:ea typeface="Montserrat"/>
                <a:cs typeface="Montserrat"/>
                <a:sym typeface="Montserrat"/>
              </a:rPr>
              <a:t>é projetado, construído e populado para um propósito específico.</a:t>
            </a:r>
            <a:endParaRPr sz="13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300">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pic>
        <p:nvPicPr>
          <p:cNvPr id="461" name="Google Shape;461;g11eb0e7fc98_0_952"/>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462" name="Google Shape;462;g11eb0e7fc98_0_952"/>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463" name="Google Shape;463;g11eb0e7fc98_0_952"/>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464" name="Google Shape;464;g11eb0e7fc98_0_952"/>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465" name="Google Shape;465;g11eb0e7fc98_0_952"/>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466" name="Google Shape;466;g11eb0e7fc98_0_952"/>
          <p:cNvSpPr txBox="1"/>
          <p:nvPr>
            <p:ph idx="1" type="body"/>
          </p:nvPr>
        </p:nvSpPr>
        <p:spPr>
          <a:xfrm>
            <a:off x="303500" y="87000"/>
            <a:ext cx="69936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1900">
                <a:solidFill>
                  <a:srgbClr val="0086FF"/>
                </a:solidFill>
                <a:latin typeface="Montserrat"/>
                <a:ea typeface="Montserrat"/>
                <a:cs typeface="Montserrat"/>
                <a:sym typeface="Montserrat"/>
              </a:rPr>
              <a:t>4. Modelagem do banco de dados</a:t>
            </a:r>
            <a:endParaRPr b="1" sz="1900">
              <a:solidFill>
                <a:srgbClr val="0086FF"/>
              </a:solidFill>
              <a:latin typeface="Montserrat"/>
              <a:ea typeface="Montserrat"/>
              <a:cs typeface="Montserrat"/>
              <a:sym typeface="Montserrat"/>
            </a:endParaRPr>
          </a:p>
        </p:txBody>
      </p:sp>
      <p:sp>
        <p:nvSpPr>
          <p:cNvPr id="467" name="Google Shape;467;g11eb0e7fc98_0_952"/>
          <p:cNvSpPr txBox="1"/>
          <p:nvPr/>
        </p:nvSpPr>
        <p:spPr>
          <a:xfrm>
            <a:off x="464875" y="745425"/>
            <a:ext cx="6864900" cy="1594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pt-BR" sz="1300">
                <a:solidFill>
                  <a:schemeClr val="dk1"/>
                </a:solidFill>
                <a:latin typeface="Montserrat"/>
                <a:ea typeface="Montserrat"/>
                <a:cs typeface="Montserrat"/>
                <a:sym typeface="Montserrat"/>
              </a:rPr>
              <a:t>4.2 </a:t>
            </a:r>
            <a:r>
              <a:rPr b="1" lang="pt-BR" sz="1300">
                <a:solidFill>
                  <a:schemeClr val="dk1"/>
                </a:solidFill>
                <a:highlight>
                  <a:schemeClr val="lt1"/>
                </a:highlight>
                <a:latin typeface="Montserrat"/>
                <a:ea typeface="Montserrat"/>
                <a:cs typeface="Montserrat"/>
                <a:sym typeface="Montserrat"/>
              </a:rPr>
              <a:t>Default</a:t>
            </a:r>
            <a:endParaRPr b="1" sz="1300">
              <a:solidFill>
                <a:schemeClr val="dk1"/>
              </a:solidFill>
              <a:highlight>
                <a:schemeClr val="lt1"/>
              </a:highlight>
              <a:latin typeface="Montserrat"/>
              <a:ea typeface="Montserrat"/>
              <a:cs typeface="Montserrat"/>
              <a:sym typeface="Montserrat"/>
            </a:endParaRPr>
          </a:p>
          <a:p>
            <a:pPr indent="0" lvl="0" marL="0" rtl="0" algn="just">
              <a:spcBef>
                <a:spcPts val="0"/>
              </a:spcBef>
              <a:spcAft>
                <a:spcPts val="0"/>
              </a:spcAft>
              <a:buNone/>
            </a:pPr>
            <a:r>
              <a:rPr lang="pt-BR" sz="1300">
                <a:latin typeface="Montserrat"/>
                <a:ea typeface="Montserrat"/>
                <a:cs typeface="Montserrat"/>
                <a:sym typeface="Montserrat"/>
              </a:rPr>
              <a:t>A constraint </a:t>
            </a:r>
            <a:r>
              <a:rPr b="1" lang="pt-BR" sz="1300">
                <a:latin typeface="Montserrat"/>
                <a:ea typeface="Montserrat"/>
                <a:cs typeface="Montserrat"/>
                <a:sym typeface="Montserrat"/>
              </a:rPr>
              <a:t>DEFAULT</a:t>
            </a:r>
            <a:r>
              <a:rPr lang="pt-BR" sz="1300">
                <a:latin typeface="Montserrat"/>
                <a:ea typeface="Montserrat"/>
                <a:cs typeface="Montserrat"/>
                <a:sym typeface="Montserrat"/>
              </a:rPr>
              <a:t> é utilizada para inserirmos um valor padrão em uma coluna. Esse valor padrão é inserido </a:t>
            </a:r>
            <a:r>
              <a:rPr b="1" lang="pt-BR" sz="1300">
                <a:latin typeface="Montserrat"/>
                <a:ea typeface="Montserrat"/>
                <a:cs typeface="Montserrat"/>
                <a:sym typeface="Montserrat"/>
              </a:rPr>
              <a:t>automaticamente</a:t>
            </a:r>
            <a:r>
              <a:rPr lang="pt-BR" sz="1300">
                <a:latin typeface="Montserrat"/>
                <a:ea typeface="Montserrat"/>
                <a:cs typeface="Montserrat"/>
                <a:sym typeface="Montserrat"/>
              </a:rPr>
              <a:t> nos registros, se nenhum valor for especificado para a coluna em questão.</a:t>
            </a:r>
            <a:endParaRPr sz="1300">
              <a:latin typeface="Montserrat"/>
              <a:ea typeface="Montserrat"/>
              <a:cs typeface="Montserrat"/>
              <a:sym typeface="Montserrat"/>
            </a:endParaRPr>
          </a:p>
          <a:p>
            <a:pPr indent="0" lvl="0" marL="0" rtl="0" algn="l">
              <a:lnSpc>
                <a:spcPct val="115000"/>
              </a:lnSpc>
              <a:spcBef>
                <a:spcPts val="1400"/>
              </a:spcBef>
              <a:spcAft>
                <a:spcPts val="1400"/>
              </a:spcAft>
              <a:buClr>
                <a:schemeClr val="dk1"/>
              </a:buClr>
              <a:buSzPts val="1100"/>
              <a:buFont typeface="Arial"/>
              <a:buNone/>
            </a:pPr>
            <a:r>
              <a:rPr lang="pt-BR" sz="1300">
                <a:latin typeface="Montserrat"/>
                <a:ea typeface="Montserrat"/>
                <a:cs typeface="Montserrat"/>
                <a:sym typeface="Montserrat"/>
              </a:rPr>
              <a:t>Abaixo temos uma sintaxe para criar valor um padrão “Nova lista” na coluna </a:t>
            </a:r>
            <a:r>
              <a:rPr lang="pt-BR" sz="1300">
                <a:solidFill>
                  <a:srgbClr val="E83E8C"/>
                </a:solidFill>
                <a:latin typeface="Montserrat"/>
                <a:ea typeface="Montserrat"/>
                <a:cs typeface="Montserrat"/>
                <a:sym typeface="Montserrat"/>
              </a:rPr>
              <a:t>nome</a:t>
            </a:r>
            <a:r>
              <a:rPr lang="pt-BR" sz="1300">
                <a:latin typeface="Montserrat"/>
                <a:ea typeface="Montserrat"/>
                <a:cs typeface="Montserrat"/>
                <a:sym typeface="Montserrat"/>
              </a:rPr>
              <a:t>:</a:t>
            </a:r>
            <a:endParaRPr sz="1300">
              <a:latin typeface="Montserrat"/>
              <a:ea typeface="Montserrat"/>
              <a:cs typeface="Montserrat"/>
              <a:sym typeface="Montserrat"/>
            </a:endParaRPr>
          </a:p>
        </p:txBody>
      </p:sp>
      <p:pic>
        <p:nvPicPr>
          <p:cNvPr id="468" name="Google Shape;468;g11eb0e7fc98_0_952"/>
          <p:cNvPicPr preferRelativeResize="0"/>
          <p:nvPr/>
        </p:nvPicPr>
        <p:blipFill>
          <a:blip r:embed="rId8">
            <a:alphaModFix/>
          </a:blip>
          <a:stretch>
            <a:fillRect/>
          </a:stretch>
        </p:blipFill>
        <p:spPr>
          <a:xfrm>
            <a:off x="690975" y="2762325"/>
            <a:ext cx="6218650" cy="1808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pic>
        <p:nvPicPr>
          <p:cNvPr id="473" name="Google Shape;473;g11eb0e7fc98_0_963"/>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474" name="Google Shape;474;g11eb0e7fc98_0_963"/>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475" name="Google Shape;475;g11eb0e7fc98_0_963"/>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476" name="Google Shape;476;g11eb0e7fc98_0_963"/>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477" name="Google Shape;477;g11eb0e7fc98_0_963"/>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478" name="Google Shape;478;g11eb0e7fc98_0_963"/>
          <p:cNvSpPr txBox="1"/>
          <p:nvPr>
            <p:ph idx="1" type="body"/>
          </p:nvPr>
        </p:nvSpPr>
        <p:spPr>
          <a:xfrm>
            <a:off x="303500" y="87000"/>
            <a:ext cx="69936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1900">
                <a:solidFill>
                  <a:srgbClr val="0086FF"/>
                </a:solidFill>
                <a:latin typeface="Montserrat"/>
                <a:ea typeface="Montserrat"/>
                <a:cs typeface="Montserrat"/>
                <a:sym typeface="Montserrat"/>
              </a:rPr>
              <a:t>4. Modelagem do banco de dados</a:t>
            </a:r>
            <a:endParaRPr b="1" sz="1900">
              <a:solidFill>
                <a:srgbClr val="0086FF"/>
              </a:solidFill>
              <a:latin typeface="Montserrat"/>
              <a:ea typeface="Montserrat"/>
              <a:cs typeface="Montserrat"/>
              <a:sym typeface="Montserrat"/>
            </a:endParaRPr>
          </a:p>
        </p:txBody>
      </p:sp>
      <p:sp>
        <p:nvSpPr>
          <p:cNvPr id="479" name="Google Shape;479;g11eb0e7fc98_0_963"/>
          <p:cNvSpPr txBox="1"/>
          <p:nvPr/>
        </p:nvSpPr>
        <p:spPr>
          <a:xfrm>
            <a:off x="464875" y="745425"/>
            <a:ext cx="6864900" cy="1564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pt-BR" sz="1300">
                <a:solidFill>
                  <a:schemeClr val="dk1"/>
                </a:solidFill>
                <a:latin typeface="Montserrat"/>
                <a:ea typeface="Montserrat"/>
                <a:cs typeface="Montserrat"/>
                <a:sym typeface="Montserrat"/>
              </a:rPr>
              <a:t>4.3 </a:t>
            </a:r>
            <a:r>
              <a:rPr b="1" lang="pt-BR" sz="1300">
                <a:solidFill>
                  <a:schemeClr val="dk1"/>
                </a:solidFill>
                <a:highlight>
                  <a:schemeClr val="lt1"/>
                </a:highlight>
                <a:latin typeface="Montserrat"/>
                <a:ea typeface="Montserrat"/>
                <a:cs typeface="Montserrat"/>
                <a:sym typeface="Montserrat"/>
              </a:rPr>
              <a:t>Not null</a:t>
            </a:r>
            <a:endParaRPr b="1" sz="1300">
              <a:solidFill>
                <a:schemeClr val="dk1"/>
              </a:solidFill>
              <a:highlight>
                <a:schemeClr val="lt1"/>
              </a:highlight>
              <a:latin typeface="Montserrat"/>
              <a:ea typeface="Montserrat"/>
              <a:cs typeface="Montserrat"/>
              <a:sym typeface="Montserrat"/>
            </a:endParaRPr>
          </a:p>
          <a:p>
            <a:pPr indent="0" lvl="0" marL="0" rtl="0" algn="just">
              <a:spcBef>
                <a:spcPts val="0"/>
              </a:spcBef>
              <a:spcAft>
                <a:spcPts val="0"/>
              </a:spcAft>
              <a:buNone/>
            </a:pPr>
            <a:r>
              <a:rPr lang="pt-BR" sz="1300">
                <a:latin typeface="Montserrat"/>
                <a:ea typeface="Montserrat"/>
                <a:cs typeface="Montserrat"/>
                <a:sym typeface="Montserrat"/>
              </a:rPr>
              <a:t>A restrição </a:t>
            </a:r>
            <a:r>
              <a:rPr b="1" lang="pt-BR" sz="1300">
                <a:latin typeface="Montserrat"/>
                <a:ea typeface="Montserrat"/>
                <a:cs typeface="Montserrat"/>
                <a:sym typeface="Montserrat"/>
              </a:rPr>
              <a:t>NOT NULL</a:t>
            </a:r>
            <a:r>
              <a:rPr lang="pt-BR" sz="1300">
                <a:latin typeface="Montserrat"/>
                <a:ea typeface="Montserrat"/>
                <a:cs typeface="Montserrat"/>
                <a:sym typeface="Montserrat"/>
              </a:rPr>
              <a:t> garante que uma coluna não admita valores </a:t>
            </a:r>
            <a:r>
              <a:rPr b="1" lang="pt-BR" sz="1300">
                <a:solidFill>
                  <a:srgbClr val="E83E8C"/>
                </a:solidFill>
                <a:latin typeface="Montserrat"/>
                <a:ea typeface="Montserrat"/>
                <a:cs typeface="Montserrat"/>
                <a:sym typeface="Montserrat"/>
              </a:rPr>
              <a:t>NULL</a:t>
            </a:r>
            <a:r>
              <a:rPr lang="pt-BR" sz="1300">
                <a:latin typeface="Montserrat"/>
                <a:ea typeface="Montserrat"/>
                <a:cs typeface="Montserrat"/>
                <a:sym typeface="Montserrat"/>
              </a:rPr>
              <a:t>. Isto significa que será abortada uma operação de INSERT ou UPDATE que coloque um valor </a:t>
            </a:r>
            <a:r>
              <a:rPr b="1" lang="pt-BR" sz="1300">
                <a:solidFill>
                  <a:srgbClr val="E83E8C"/>
                </a:solidFill>
                <a:latin typeface="Montserrat"/>
                <a:ea typeface="Montserrat"/>
                <a:cs typeface="Montserrat"/>
                <a:sym typeface="Montserrat"/>
              </a:rPr>
              <a:t>NULL</a:t>
            </a:r>
            <a:r>
              <a:rPr lang="pt-BR" sz="1300">
                <a:latin typeface="Montserrat"/>
                <a:ea typeface="Montserrat"/>
                <a:cs typeface="Montserrat"/>
                <a:sym typeface="Montserrat"/>
              </a:rPr>
              <a:t> nessa coluna. A sua utilização é útil sempre que as regras de negócio obriguem ao preenchimento de um campo.</a:t>
            </a:r>
            <a:endParaRPr sz="1300">
              <a:latin typeface="Montserrat"/>
              <a:ea typeface="Montserrat"/>
              <a:cs typeface="Montserrat"/>
              <a:sym typeface="Montserrat"/>
            </a:endParaRPr>
          </a:p>
          <a:p>
            <a:pPr indent="0" lvl="0" marL="0" rtl="0" algn="l">
              <a:lnSpc>
                <a:spcPct val="115000"/>
              </a:lnSpc>
              <a:spcBef>
                <a:spcPts val="1400"/>
              </a:spcBef>
              <a:spcAft>
                <a:spcPts val="1400"/>
              </a:spcAft>
              <a:buClr>
                <a:schemeClr val="dk1"/>
              </a:buClr>
              <a:buSzPts val="1100"/>
              <a:buFont typeface="Arial"/>
              <a:buNone/>
            </a:pPr>
            <a:r>
              <a:t/>
            </a:r>
            <a:endParaRPr sz="1300">
              <a:latin typeface="Montserrat"/>
              <a:ea typeface="Montserrat"/>
              <a:cs typeface="Montserrat"/>
              <a:sym typeface="Montserrat"/>
            </a:endParaRPr>
          </a:p>
        </p:txBody>
      </p:sp>
      <p:pic>
        <p:nvPicPr>
          <p:cNvPr id="480" name="Google Shape;480;g11eb0e7fc98_0_963"/>
          <p:cNvPicPr preferRelativeResize="0"/>
          <p:nvPr/>
        </p:nvPicPr>
        <p:blipFill>
          <a:blip r:embed="rId8">
            <a:alphaModFix/>
          </a:blip>
          <a:stretch>
            <a:fillRect/>
          </a:stretch>
        </p:blipFill>
        <p:spPr>
          <a:xfrm>
            <a:off x="999975" y="2132350"/>
            <a:ext cx="5794699" cy="23283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pic>
        <p:nvPicPr>
          <p:cNvPr id="485" name="Google Shape;485;g11eb0e7fc98_0_974"/>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486" name="Google Shape;486;g11eb0e7fc98_0_974"/>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487" name="Google Shape;487;g11eb0e7fc98_0_974"/>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488" name="Google Shape;488;g11eb0e7fc98_0_974"/>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489" name="Google Shape;489;g11eb0e7fc98_0_974"/>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490" name="Google Shape;490;g11eb0e7fc98_0_974"/>
          <p:cNvSpPr txBox="1"/>
          <p:nvPr>
            <p:ph idx="1" type="body"/>
          </p:nvPr>
        </p:nvSpPr>
        <p:spPr>
          <a:xfrm>
            <a:off x="303500" y="87000"/>
            <a:ext cx="69936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1900">
                <a:solidFill>
                  <a:srgbClr val="0086FF"/>
                </a:solidFill>
                <a:latin typeface="Montserrat"/>
                <a:ea typeface="Montserrat"/>
                <a:cs typeface="Montserrat"/>
                <a:sym typeface="Montserrat"/>
              </a:rPr>
              <a:t>4. Modelagem do banco de dados</a:t>
            </a:r>
            <a:endParaRPr b="1" sz="1900">
              <a:solidFill>
                <a:srgbClr val="0086FF"/>
              </a:solidFill>
              <a:latin typeface="Montserrat"/>
              <a:ea typeface="Montserrat"/>
              <a:cs typeface="Montserrat"/>
              <a:sym typeface="Montserrat"/>
            </a:endParaRPr>
          </a:p>
        </p:txBody>
      </p:sp>
      <p:sp>
        <p:nvSpPr>
          <p:cNvPr id="491" name="Google Shape;491;g11eb0e7fc98_0_974"/>
          <p:cNvSpPr txBox="1"/>
          <p:nvPr/>
        </p:nvSpPr>
        <p:spPr>
          <a:xfrm>
            <a:off x="464875" y="745425"/>
            <a:ext cx="6864900" cy="1385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pt-BR" sz="1300">
                <a:solidFill>
                  <a:schemeClr val="dk1"/>
                </a:solidFill>
                <a:latin typeface="Montserrat"/>
                <a:ea typeface="Montserrat"/>
                <a:cs typeface="Montserrat"/>
                <a:sym typeface="Montserrat"/>
              </a:rPr>
              <a:t>4.4 </a:t>
            </a:r>
            <a:r>
              <a:rPr b="1" lang="pt-BR" sz="1300">
                <a:solidFill>
                  <a:schemeClr val="dk1"/>
                </a:solidFill>
                <a:highlight>
                  <a:schemeClr val="lt1"/>
                </a:highlight>
                <a:latin typeface="Montserrat"/>
                <a:ea typeface="Montserrat"/>
                <a:cs typeface="Montserrat"/>
                <a:sym typeface="Montserrat"/>
              </a:rPr>
              <a:t>Tipos de dados</a:t>
            </a:r>
            <a:endParaRPr b="1" sz="1300">
              <a:solidFill>
                <a:schemeClr val="dk1"/>
              </a:solidFill>
              <a:highlight>
                <a:schemeClr val="lt1"/>
              </a:highlight>
              <a:latin typeface="Montserrat"/>
              <a:ea typeface="Montserrat"/>
              <a:cs typeface="Montserrat"/>
              <a:sym typeface="Montserrat"/>
            </a:endParaRPr>
          </a:p>
          <a:p>
            <a:pPr indent="0" lvl="0" marL="0" rtl="0" algn="just">
              <a:spcBef>
                <a:spcPts val="0"/>
              </a:spcBef>
              <a:spcAft>
                <a:spcPts val="0"/>
              </a:spcAft>
              <a:buNone/>
            </a:pPr>
            <a:r>
              <a:rPr lang="pt-BR" sz="1300">
                <a:latin typeface="Montserrat"/>
                <a:ea typeface="Montserrat"/>
                <a:cs typeface="Montserrat"/>
                <a:sym typeface="Montserrat"/>
              </a:rPr>
              <a:t>O PostgreSQL tem um rico conjunto de tipos de dados nativos disponíveis para os usuários. Além deles, é possível </a:t>
            </a:r>
            <a:r>
              <a:rPr lang="pt-BR" sz="1300">
                <a:solidFill>
                  <a:schemeClr val="dk1"/>
                </a:solidFill>
                <a:latin typeface="Montserrat"/>
                <a:ea typeface="Montserrat"/>
                <a:cs typeface="Montserrat"/>
                <a:sym typeface="Montserrat"/>
              </a:rPr>
              <a:t>ainda </a:t>
            </a:r>
            <a:r>
              <a:rPr lang="pt-BR" sz="1300">
                <a:latin typeface="Montserrat"/>
                <a:ea typeface="Montserrat"/>
                <a:cs typeface="Montserrat"/>
                <a:sym typeface="Montserrat"/>
              </a:rPr>
              <a:t>adicionar novos tipos ao PostgreSQL usando o comando </a:t>
            </a:r>
            <a:r>
              <a:rPr b="1" lang="pt-BR" sz="1300">
                <a:uFill>
                  <a:noFill/>
                </a:uFill>
                <a:latin typeface="Montserrat"/>
                <a:ea typeface="Montserrat"/>
                <a:cs typeface="Montserrat"/>
                <a:sym typeface="Montserrat"/>
                <a:hlinkClick r:id="rId8"/>
              </a:rPr>
              <a:t>CREATE TYP</a:t>
            </a:r>
            <a:r>
              <a:rPr b="1" lang="pt-BR" sz="1300">
                <a:latin typeface="Montserrat"/>
                <a:ea typeface="Montserrat"/>
                <a:cs typeface="Montserrat"/>
                <a:sym typeface="Montserrat"/>
              </a:rPr>
              <a:t>E</a:t>
            </a:r>
            <a:r>
              <a:rPr lang="pt-BR" sz="1300">
                <a:latin typeface="Montserrat"/>
                <a:ea typeface="Montserrat"/>
                <a:cs typeface="Montserrat"/>
                <a:sym typeface="Montserrat"/>
              </a:rPr>
              <a:t>.</a:t>
            </a:r>
            <a:endParaRPr sz="1300">
              <a:latin typeface="Montserrat"/>
              <a:ea typeface="Montserrat"/>
              <a:cs typeface="Montserrat"/>
              <a:sym typeface="Montserrat"/>
            </a:endParaRPr>
          </a:p>
          <a:p>
            <a:pPr indent="0" lvl="0" marL="0" rtl="0" algn="just">
              <a:spcBef>
                <a:spcPts val="0"/>
              </a:spcBef>
              <a:spcAft>
                <a:spcPts val="0"/>
              </a:spcAft>
              <a:buNone/>
            </a:pPr>
            <a:r>
              <a:t/>
            </a:r>
            <a:endParaRPr sz="1300">
              <a:latin typeface="Montserrat"/>
              <a:ea typeface="Montserrat"/>
              <a:cs typeface="Montserrat"/>
              <a:sym typeface="Montserrat"/>
            </a:endParaRPr>
          </a:p>
          <a:p>
            <a:pPr indent="0" lvl="0" marL="0" rtl="0" algn="just">
              <a:spcBef>
                <a:spcPts val="0"/>
              </a:spcBef>
              <a:spcAft>
                <a:spcPts val="0"/>
              </a:spcAft>
              <a:buNone/>
            </a:pPr>
            <a:r>
              <a:rPr lang="pt-BR" sz="1300">
                <a:latin typeface="Montserrat"/>
                <a:ea typeface="Montserrat"/>
                <a:cs typeface="Montserrat"/>
                <a:sym typeface="Montserrat"/>
              </a:rPr>
              <a:t>Iremos apresentar os principais:</a:t>
            </a:r>
            <a:endParaRPr sz="1300">
              <a:latin typeface="Montserrat"/>
              <a:ea typeface="Montserrat"/>
              <a:cs typeface="Montserrat"/>
              <a:sym typeface="Montserrat"/>
            </a:endParaRPr>
          </a:p>
        </p:txBody>
      </p:sp>
      <p:graphicFrame>
        <p:nvGraphicFramePr>
          <p:cNvPr id="492" name="Google Shape;492;g11eb0e7fc98_0_974"/>
          <p:cNvGraphicFramePr/>
          <p:nvPr/>
        </p:nvGraphicFramePr>
        <p:xfrm>
          <a:off x="572850" y="2202700"/>
          <a:ext cx="3000000" cy="3000000"/>
        </p:xfrm>
        <a:graphic>
          <a:graphicData uri="http://schemas.openxmlformats.org/drawingml/2006/table">
            <a:tbl>
              <a:tblPr>
                <a:noFill/>
                <a:tableStyleId>{0927F02E-8E16-4304-A728-63AA94317050}</a:tableStyleId>
              </a:tblPr>
              <a:tblGrid>
                <a:gridCol w="1765550"/>
                <a:gridCol w="1524250"/>
                <a:gridCol w="3343350"/>
              </a:tblGrid>
              <a:tr h="368375">
                <a:tc>
                  <a:txBody>
                    <a:bodyPr/>
                    <a:lstStyle/>
                    <a:p>
                      <a:pPr indent="0" lvl="0" marL="0" rtl="0" algn="l">
                        <a:lnSpc>
                          <a:spcPct val="115000"/>
                        </a:lnSpc>
                        <a:spcBef>
                          <a:spcPts val="0"/>
                        </a:spcBef>
                        <a:spcAft>
                          <a:spcPts val="0"/>
                        </a:spcAft>
                        <a:buNone/>
                      </a:pPr>
                      <a:r>
                        <a:rPr b="1" lang="pt-BR" sz="1000">
                          <a:latin typeface="Montserrat"/>
                          <a:ea typeface="Montserrat"/>
                          <a:cs typeface="Montserrat"/>
                          <a:sym typeface="Montserrat"/>
                        </a:rPr>
                        <a:t>Nome</a:t>
                      </a:r>
                      <a:r>
                        <a:rPr lang="pt-BR" sz="1000">
                          <a:latin typeface="Montserrat"/>
                          <a:ea typeface="Montserrat"/>
                          <a:cs typeface="Montserrat"/>
                          <a:sym typeface="Montserrat"/>
                        </a:rPr>
                        <a:t> </a:t>
                      </a:r>
                      <a:endParaRPr sz="1000">
                        <a:latin typeface="Montserrat"/>
                        <a:ea typeface="Montserrat"/>
                        <a:cs typeface="Montserrat"/>
                        <a:sym typeface="Montserrat"/>
                      </a:endParaRPr>
                    </a:p>
                  </a:txBody>
                  <a:tcPr marT="10800" marB="10800" marR="10800" marL="468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pt-BR" sz="1000">
                          <a:latin typeface="Montserrat"/>
                          <a:ea typeface="Montserrat"/>
                          <a:cs typeface="Montserrat"/>
                          <a:sym typeface="Montserrat"/>
                        </a:rPr>
                        <a:t>Alias</a:t>
                      </a:r>
                      <a:endParaRPr b="1" sz="1000">
                        <a:latin typeface="Montserrat"/>
                        <a:ea typeface="Montserrat"/>
                        <a:cs typeface="Montserrat"/>
                        <a:sym typeface="Montserrat"/>
                      </a:endParaRPr>
                    </a:p>
                  </a:txBody>
                  <a:tcPr marT="108000" marB="108000" marR="108000" marL="1080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pt-BR" sz="1000">
                          <a:latin typeface="Montserrat"/>
                          <a:ea typeface="Montserrat"/>
                          <a:cs typeface="Montserrat"/>
                          <a:sym typeface="Montserrat"/>
                        </a:rPr>
                        <a:t>Descrição</a:t>
                      </a:r>
                      <a:endParaRPr b="1" sz="1000">
                        <a:latin typeface="Montserrat"/>
                        <a:ea typeface="Montserrat"/>
                        <a:cs typeface="Montserrat"/>
                        <a:sym typeface="Montserrat"/>
                      </a:endParaRPr>
                    </a:p>
                  </a:txBody>
                  <a:tcPr marT="108000" marB="108000" marR="108000" marL="1080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24400">
                <a:tc>
                  <a:txBody>
                    <a:bodyPr/>
                    <a:lstStyle/>
                    <a:p>
                      <a:pPr indent="0" lvl="0" marL="0" rtl="0" algn="l">
                        <a:lnSpc>
                          <a:spcPct val="115000"/>
                        </a:lnSpc>
                        <a:spcBef>
                          <a:spcPts val="0"/>
                        </a:spcBef>
                        <a:spcAft>
                          <a:spcPts val="0"/>
                        </a:spcAft>
                        <a:buNone/>
                      </a:pPr>
                      <a:r>
                        <a:rPr lang="pt-BR" sz="1000">
                          <a:latin typeface="Montserrat"/>
                          <a:ea typeface="Montserrat"/>
                          <a:cs typeface="Montserrat"/>
                          <a:sym typeface="Montserrat"/>
                        </a:rPr>
                        <a:t>bigint</a:t>
                      </a:r>
                      <a:endParaRPr sz="1000">
                        <a:latin typeface="Montserrat"/>
                        <a:ea typeface="Montserrat"/>
                        <a:cs typeface="Montserrat"/>
                        <a:sym typeface="Montserrat"/>
                      </a:endParaRPr>
                    </a:p>
                  </a:txBody>
                  <a:tcPr marT="36000" marB="36000" marR="36000" marL="360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pt-BR" sz="1000">
                          <a:latin typeface="Montserrat"/>
                          <a:ea typeface="Montserrat"/>
                          <a:cs typeface="Montserrat"/>
                          <a:sym typeface="Montserrat"/>
                        </a:rPr>
                        <a:t>int8</a:t>
                      </a:r>
                      <a:endParaRPr sz="1000">
                        <a:latin typeface="Montserrat"/>
                        <a:ea typeface="Montserrat"/>
                        <a:cs typeface="Montserrat"/>
                        <a:sym typeface="Montserrat"/>
                      </a:endParaRPr>
                    </a:p>
                  </a:txBody>
                  <a:tcPr marT="36000" marB="36000" marR="36000" marL="360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pt-BR" sz="1000">
                          <a:latin typeface="Montserrat"/>
                          <a:ea typeface="Montserrat"/>
                          <a:cs typeface="Montserrat"/>
                          <a:sym typeface="Montserrat"/>
                        </a:rPr>
                        <a:t>inteiro de oito bytes</a:t>
                      </a:r>
                      <a:endParaRPr sz="1000">
                        <a:latin typeface="Montserrat"/>
                        <a:ea typeface="Montserrat"/>
                        <a:cs typeface="Montserrat"/>
                        <a:sym typeface="Montserrat"/>
                      </a:endParaRPr>
                    </a:p>
                  </a:txBody>
                  <a:tcPr marT="36000" marB="36000" marR="36000" marL="360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24400">
                <a:tc>
                  <a:txBody>
                    <a:bodyPr/>
                    <a:lstStyle/>
                    <a:p>
                      <a:pPr indent="0" lvl="0" marL="0" rtl="0" algn="l">
                        <a:lnSpc>
                          <a:spcPct val="115000"/>
                        </a:lnSpc>
                        <a:spcBef>
                          <a:spcPts val="0"/>
                        </a:spcBef>
                        <a:spcAft>
                          <a:spcPts val="0"/>
                        </a:spcAft>
                        <a:buNone/>
                      </a:pPr>
                      <a:r>
                        <a:rPr lang="pt-BR" sz="1000">
                          <a:latin typeface="Montserrat"/>
                          <a:ea typeface="Montserrat"/>
                          <a:cs typeface="Montserrat"/>
                          <a:sym typeface="Montserrat"/>
                        </a:rPr>
                        <a:t>bigserial</a:t>
                      </a:r>
                      <a:endParaRPr sz="1000">
                        <a:latin typeface="Montserrat"/>
                        <a:ea typeface="Montserrat"/>
                        <a:cs typeface="Montserrat"/>
                        <a:sym typeface="Montserrat"/>
                      </a:endParaRPr>
                    </a:p>
                  </a:txBody>
                  <a:tcPr marT="36000" marB="36000" marR="36000" marL="360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pt-BR" sz="1000">
                          <a:latin typeface="Montserrat"/>
                          <a:ea typeface="Montserrat"/>
                          <a:cs typeface="Montserrat"/>
                          <a:sym typeface="Montserrat"/>
                        </a:rPr>
                        <a:t>serial8</a:t>
                      </a:r>
                      <a:endParaRPr sz="1000">
                        <a:latin typeface="Montserrat"/>
                        <a:ea typeface="Montserrat"/>
                        <a:cs typeface="Montserrat"/>
                        <a:sym typeface="Montserrat"/>
                      </a:endParaRPr>
                    </a:p>
                  </a:txBody>
                  <a:tcPr marT="36000" marB="36000" marR="36000" marL="360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pt-BR" sz="1000">
                          <a:latin typeface="Montserrat"/>
                          <a:ea typeface="Montserrat"/>
                          <a:cs typeface="Montserrat"/>
                          <a:sym typeface="Montserrat"/>
                        </a:rPr>
                        <a:t>inteiro de oito bytes de autoincremento</a:t>
                      </a:r>
                      <a:endParaRPr sz="1000">
                        <a:latin typeface="Montserrat"/>
                        <a:ea typeface="Montserrat"/>
                        <a:cs typeface="Montserrat"/>
                        <a:sym typeface="Montserrat"/>
                      </a:endParaRPr>
                    </a:p>
                  </a:txBody>
                  <a:tcPr marT="36000" marB="36000" marR="36000" marL="360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24400">
                <a:tc>
                  <a:txBody>
                    <a:bodyPr/>
                    <a:lstStyle/>
                    <a:p>
                      <a:pPr indent="0" lvl="0" marL="0" rtl="0" algn="l">
                        <a:lnSpc>
                          <a:spcPct val="115000"/>
                        </a:lnSpc>
                        <a:spcBef>
                          <a:spcPts val="0"/>
                        </a:spcBef>
                        <a:spcAft>
                          <a:spcPts val="0"/>
                        </a:spcAft>
                        <a:buNone/>
                      </a:pPr>
                      <a:r>
                        <a:rPr lang="pt-BR" sz="1000">
                          <a:latin typeface="Montserrat"/>
                          <a:ea typeface="Montserrat"/>
                          <a:cs typeface="Montserrat"/>
                          <a:sym typeface="Montserrat"/>
                        </a:rPr>
                        <a:t>boolean</a:t>
                      </a:r>
                      <a:endParaRPr sz="1000">
                        <a:latin typeface="Montserrat"/>
                        <a:ea typeface="Montserrat"/>
                        <a:cs typeface="Montserrat"/>
                        <a:sym typeface="Montserrat"/>
                      </a:endParaRPr>
                    </a:p>
                  </a:txBody>
                  <a:tcPr marT="36000" marB="36000" marR="36000" marL="360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pt-BR" sz="1000">
                          <a:latin typeface="Montserrat"/>
                          <a:ea typeface="Montserrat"/>
                          <a:cs typeface="Montserrat"/>
                          <a:sym typeface="Montserrat"/>
                        </a:rPr>
                        <a:t>bool</a:t>
                      </a:r>
                      <a:endParaRPr sz="1000">
                        <a:latin typeface="Montserrat"/>
                        <a:ea typeface="Montserrat"/>
                        <a:cs typeface="Montserrat"/>
                        <a:sym typeface="Montserrat"/>
                      </a:endParaRPr>
                    </a:p>
                  </a:txBody>
                  <a:tcPr marT="36000" marB="36000" marR="36000" marL="360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pt-BR" sz="1000">
                          <a:latin typeface="Montserrat"/>
                          <a:ea typeface="Montserrat"/>
                          <a:cs typeface="Montserrat"/>
                          <a:sym typeface="Montserrat"/>
                        </a:rPr>
                        <a:t>lógica booleana (verdadeiro/falso)</a:t>
                      </a:r>
                      <a:endParaRPr sz="1000">
                        <a:latin typeface="Montserrat"/>
                        <a:ea typeface="Montserrat"/>
                        <a:cs typeface="Montserrat"/>
                        <a:sym typeface="Montserrat"/>
                      </a:endParaRPr>
                    </a:p>
                  </a:txBody>
                  <a:tcPr marT="36000" marB="36000" marR="36000" marL="360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24400">
                <a:tc>
                  <a:txBody>
                    <a:bodyPr/>
                    <a:lstStyle/>
                    <a:p>
                      <a:pPr indent="0" lvl="0" marL="0" rtl="0" algn="l">
                        <a:lnSpc>
                          <a:spcPct val="115000"/>
                        </a:lnSpc>
                        <a:spcBef>
                          <a:spcPts val="0"/>
                        </a:spcBef>
                        <a:spcAft>
                          <a:spcPts val="0"/>
                        </a:spcAft>
                        <a:buNone/>
                      </a:pPr>
                      <a:r>
                        <a:rPr lang="pt-BR" sz="1000">
                          <a:latin typeface="Montserrat"/>
                          <a:ea typeface="Montserrat"/>
                          <a:cs typeface="Montserrat"/>
                          <a:sym typeface="Montserrat"/>
                        </a:rPr>
                        <a:t>character</a:t>
                      </a:r>
                      <a:endParaRPr sz="1000">
                        <a:latin typeface="Montserrat"/>
                        <a:ea typeface="Montserrat"/>
                        <a:cs typeface="Montserrat"/>
                        <a:sym typeface="Montserrat"/>
                      </a:endParaRPr>
                    </a:p>
                  </a:txBody>
                  <a:tcPr marT="36000" marB="36000" marR="36000" marL="360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pt-BR" sz="1000">
                          <a:latin typeface="Montserrat"/>
                          <a:ea typeface="Montserrat"/>
                          <a:cs typeface="Montserrat"/>
                          <a:sym typeface="Montserrat"/>
                        </a:rPr>
                        <a:t>char [ (n) ]</a:t>
                      </a:r>
                      <a:endParaRPr sz="1000">
                        <a:latin typeface="Montserrat"/>
                        <a:ea typeface="Montserrat"/>
                        <a:cs typeface="Montserrat"/>
                        <a:sym typeface="Montserrat"/>
                      </a:endParaRPr>
                    </a:p>
                  </a:txBody>
                  <a:tcPr marT="36000" marB="36000" marR="36000" marL="360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pt-BR" sz="1000">
                          <a:latin typeface="Montserrat"/>
                          <a:ea typeface="Montserrat"/>
                          <a:cs typeface="Montserrat"/>
                          <a:sym typeface="Montserrat"/>
                        </a:rPr>
                        <a:t>cadeia de caracteres de comprimento fixo</a:t>
                      </a:r>
                      <a:endParaRPr sz="1000">
                        <a:latin typeface="Montserrat"/>
                        <a:ea typeface="Montserrat"/>
                        <a:cs typeface="Montserrat"/>
                        <a:sym typeface="Montserrat"/>
                      </a:endParaRPr>
                    </a:p>
                  </a:txBody>
                  <a:tcPr marT="36000" marB="36000" marR="36000" marL="360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24400">
                <a:tc>
                  <a:txBody>
                    <a:bodyPr/>
                    <a:lstStyle/>
                    <a:p>
                      <a:pPr indent="0" lvl="0" marL="0" rtl="0" algn="l">
                        <a:lnSpc>
                          <a:spcPct val="115000"/>
                        </a:lnSpc>
                        <a:spcBef>
                          <a:spcPts val="0"/>
                        </a:spcBef>
                        <a:spcAft>
                          <a:spcPts val="0"/>
                        </a:spcAft>
                        <a:buNone/>
                      </a:pPr>
                      <a:r>
                        <a:rPr lang="pt-BR" sz="1000">
                          <a:latin typeface="Montserrat"/>
                          <a:ea typeface="Montserrat"/>
                          <a:cs typeface="Montserrat"/>
                          <a:sym typeface="Montserrat"/>
                        </a:rPr>
                        <a:t>character varying</a:t>
                      </a:r>
                      <a:endParaRPr sz="1000">
                        <a:latin typeface="Montserrat"/>
                        <a:ea typeface="Montserrat"/>
                        <a:cs typeface="Montserrat"/>
                        <a:sym typeface="Montserrat"/>
                      </a:endParaRPr>
                    </a:p>
                  </a:txBody>
                  <a:tcPr marT="36000" marB="36000" marR="36000" marL="360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pt-BR" sz="1000">
                          <a:latin typeface="Montserrat"/>
                          <a:ea typeface="Montserrat"/>
                          <a:cs typeface="Montserrat"/>
                          <a:sym typeface="Montserrat"/>
                        </a:rPr>
                        <a:t>varchar [ (n) ]</a:t>
                      </a:r>
                      <a:endParaRPr sz="1000">
                        <a:latin typeface="Montserrat"/>
                        <a:ea typeface="Montserrat"/>
                        <a:cs typeface="Montserrat"/>
                        <a:sym typeface="Montserrat"/>
                      </a:endParaRPr>
                    </a:p>
                  </a:txBody>
                  <a:tcPr marT="36000" marB="36000" marR="36000" marL="360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pt-BR" sz="1000">
                          <a:latin typeface="Montserrat"/>
                          <a:ea typeface="Montserrat"/>
                          <a:cs typeface="Montserrat"/>
                          <a:sym typeface="Montserrat"/>
                        </a:rPr>
                        <a:t>cadeia de caracteres de comprimento variável</a:t>
                      </a:r>
                      <a:endParaRPr sz="1000">
                        <a:latin typeface="Montserrat"/>
                        <a:ea typeface="Montserrat"/>
                        <a:cs typeface="Montserrat"/>
                        <a:sym typeface="Montserrat"/>
                      </a:endParaRPr>
                    </a:p>
                  </a:txBody>
                  <a:tcPr marT="36000" marB="36000" marR="36000" marL="360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24400">
                <a:tc>
                  <a:txBody>
                    <a:bodyPr/>
                    <a:lstStyle/>
                    <a:p>
                      <a:pPr indent="0" lvl="0" marL="0" rtl="0" algn="l">
                        <a:lnSpc>
                          <a:spcPct val="115000"/>
                        </a:lnSpc>
                        <a:spcBef>
                          <a:spcPts val="0"/>
                        </a:spcBef>
                        <a:spcAft>
                          <a:spcPts val="0"/>
                        </a:spcAft>
                        <a:buNone/>
                      </a:pPr>
                      <a:r>
                        <a:rPr lang="pt-BR" sz="1000">
                          <a:latin typeface="Montserrat"/>
                          <a:ea typeface="Montserrat"/>
                          <a:cs typeface="Montserrat"/>
                          <a:sym typeface="Montserrat"/>
                        </a:rPr>
                        <a:t>date</a:t>
                      </a:r>
                      <a:endParaRPr sz="1000">
                        <a:latin typeface="Montserrat"/>
                        <a:ea typeface="Montserrat"/>
                        <a:cs typeface="Montserrat"/>
                        <a:sym typeface="Montserrat"/>
                      </a:endParaRPr>
                    </a:p>
                  </a:txBody>
                  <a:tcPr marT="36000" marB="36000" marR="36000" marL="360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1000">
                        <a:latin typeface="Montserrat"/>
                        <a:ea typeface="Montserrat"/>
                        <a:cs typeface="Montserrat"/>
                        <a:sym typeface="Montserrat"/>
                      </a:endParaRPr>
                    </a:p>
                  </a:txBody>
                  <a:tcPr marT="36000" marB="36000" marR="36000" marL="360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pt-BR" sz="1000">
                          <a:latin typeface="Montserrat"/>
                          <a:ea typeface="Montserrat"/>
                          <a:cs typeface="Montserrat"/>
                          <a:sym typeface="Montserrat"/>
                        </a:rPr>
                        <a:t>data do calendário (ano, mês, dia)</a:t>
                      </a:r>
                      <a:endParaRPr sz="1000">
                        <a:latin typeface="Montserrat"/>
                        <a:ea typeface="Montserrat"/>
                        <a:cs typeface="Montserrat"/>
                        <a:sym typeface="Montserrat"/>
                      </a:endParaRPr>
                    </a:p>
                  </a:txBody>
                  <a:tcPr marT="36000" marB="36000" marR="36000" marL="360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24400">
                <a:tc>
                  <a:txBody>
                    <a:bodyPr/>
                    <a:lstStyle/>
                    <a:p>
                      <a:pPr indent="0" lvl="0" marL="0" rtl="0" algn="l">
                        <a:lnSpc>
                          <a:spcPct val="115000"/>
                        </a:lnSpc>
                        <a:spcBef>
                          <a:spcPts val="0"/>
                        </a:spcBef>
                        <a:spcAft>
                          <a:spcPts val="0"/>
                        </a:spcAft>
                        <a:buNone/>
                      </a:pPr>
                      <a:r>
                        <a:rPr lang="pt-BR" sz="1000">
                          <a:latin typeface="Montserrat"/>
                          <a:ea typeface="Montserrat"/>
                          <a:cs typeface="Montserrat"/>
                          <a:sym typeface="Montserrat"/>
                        </a:rPr>
                        <a:t>integer</a:t>
                      </a:r>
                      <a:endParaRPr sz="1000">
                        <a:latin typeface="Montserrat"/>
                        <a:ea typeface="Montserrat"/>
                        <a:cs typeface="Montserrat"/>
                        <a:sym typeface="Montserrat"/>
                      </a:endParaRPr>
                    </a:p>
                  </a:txBody>
                  <a:tcPr marT="36000" marB="36000" marR="36000" marL="360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pt-BR" sz="1000">
                          <a:latin typeface="Montserrat"/>
                          <a:ea typeface="Montserrat"/>
                          <a:cs typeface="Montserrat"/>
                          <a:sym typeface="Montserrat"/>
                        </a:rPr>
                        <a:t>int, int4</a:t>
                      </a:r>
                      <a:endParaRPr sz="1000">
                        <a:latin typeface="Montserrat"/>
                        <a:ea typeface="Montserrat"/>
                        <a:cs typeface="Montserrat"/>
                        <a:sym typeface="Montserrat"/>
                      </a:endParaRPr>
                    </a:p>
                  </a:txBody>
                  <a:tcPr marT="36000" marB="36000" marR="36000" marL="360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pt-BR" sz="1000">
                          <a:latin typeface="Montserrat"/>
                          <a:ea typeface="Montserrat"/>
                          <a:cs typeface="Montserrat"/>
                          <a:sym typeface="Montserrat"/>
                        </a:rPr>
                        <a:t>inteiro de quatro bytes assinado</a:t>
                      </a:r>
                      <a:endParaRPr sz="1000">
                        <a:latin typeface="Montserrat"/>
                        <a:ea typeface="Montserrat"/>
                        <a:cs typeface="Montserrat"/>
                        <a:sym typeface="Montserrat"/>
                      </a:endParaRPr>
                    </a:p>
                  </a:txBody>
                  <a:tcPr marT="36000" marB="36000" marR="36000" marL="360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24400">
                <a:tc>
                  <a:txBody>
                    <a:bodyPr/>
                    <a:lstStyle/>
                    <a:p>
                      <a:pPr indent="0" lvl="0" marL="0" rtl="0" algn="l">
                        <a:lnSpc>
                          <a:spcPct val="115000"/>
                        </a:lnSpc>
                        <a:spcBef>
                          <a:spcPts val="0"/>
                        </a:spcBef>
                        <a:spcAft>
                          <a:spcPts val="0"/>
                        </a:spcAft>
                        <a:buNone/>
                      </a:pPr>
                      <a:r>
                        <a:rPr lang="pt-BR" sz="1000">
                          <a:latin typeface="Montserrat"/>
                          <a:ea typeface="Montserrat"/>
                          <a:cs typeface="Montserrat"/>
                          <a:sym typeface="Montserrat"/>
                        </a:rPr>
                        <a:t>numeric</a:t>
                      </a:r>
                      <a:endParaRPr sz="1000">
                        <a:latin typeface="Montserrat"/>
                        <a:ea typeface="Montserrat"/>
                        <a:cs typeface="Montserrat"/>
                        <a:sym typeface="Montserrat"/>
                      </a:endParaRPr>
                    </a:p>
                  </a:txBody>
                  <a:tcPr marT="36000" marB="36000" marR="36000" marL="360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pt-BR" sz="1000">
                          <a:latin typeface="Montserrat"/>
                          <a:ea typeface="Montserrat"/>
                          <a:cs typeface="Montserrat"/>
                          <a:sym typeface="Montserrat"/>
                        </a:rPr>
                        <a:t>decimal</a:t>
                      </a:r>
                      <a:endParaRPr sz="1000">
                        <a:latin typeface="Montserrat"/>
                        <a:ea typeface="Montserrat"/>
                        <a:cs typeface="Montserrat"/>
                        <a:sym typeface="Montserrat"/>
                      </a:endParaRPr>
                    </a:p>
                  </a:txBody>
                  <a:tcPr marT="36000" marB="36000" marR="36000" marL="360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pt-BR" sz="1000">
                          <a:latin typeface="Montserrat"/>
                          <a:ea typeface="Montserrat"/>
                          <a:cs typeface="Montserrat"/>
                          <a:sym typeface="Montserrat"/>
                        </a:rPr>
                        <a:t>numérico exato de precisão</a:t>
                      </a:r>
                      <a:endParaRPr sz="1000">
                        <a:latin typeface="Montserrat"/>
                        <a:ea typeface="Montserrat"/>
                        <a:cs typeface="Montserrat"/>
                        <a:sym typeface="Montserrat"/>
                      </a:endParaRPr>
                    </a:p>
                  </a:txBody>
                  <a:tcPr marT="36000" marB="36000" marR="36000" marL="360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pic>
        <p:nvPicPr>
          <p:cNvPr id="497" name="Google Shape;497;g11eb0e7fc98_0_985"/>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498" name="Google Shape;498;g11eb0e7fc98_0_985"/>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499" name="Google Shape;499;g11eb0e7fc98_0_985"/>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500" name="Google Shape;500;g11eb0e7fc98_0_985"/>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501" name="Google Shape;501;g11eb0e7fc98_0_985"/>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502" name="Google Shape;502;g11eb0e7fc98_0_985"/>
          <p:cNvSpPr txBox="1"/>
          <p:nvPr>
            <p:ph idx="1" type="body"/>
          </p:nvPr>
        </p:nvSpPr>
        <p:spPr>
          <a:xfrm>
            <a:off x="303500" y="87000"/>
            <a:ext cx="69936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1900">
                <a:solidFill>
                  <a:srgbClr val="0086FF"/>
                </a:solidFill>
                <a:latin typeface="Montserrat"/>
                <a:ea typeface="Montserrat"/>
                <a:cs typeface="Montserrat"/>
                <a:sym typeface="Montserrat"/>
              </a:rPr>
              <a:t>4. Modelagem do banco de dados</a:t>
            </a:r>
            <a:endParaRPr b="1" sz="1900">
              <a:solidFill>
                <a:srgbClr val="0086FF"/>
              </a:solidFill>
              <a:latin typeface="Montserrat"/>
              <a:ea typeface="Montserrat"/>
              <a:cs typeface="Montserrat"/>
              <a:sym typeface="Montserrat"/>
            </a:endParaRPr>
          </a:p>
        </p:txBody>
      </p:sp>
      <p:sp>
        <p:nvSpPr>
          <p:cNvPr id="503" name="Google Shape;503;g11eb0e7fc98_0_985"/>
          <p:cNvSpPr txBox="1"/>
          <p:nvPr/>
        </p:nvSpPr>
        <p:spPr>
          <a:xfrm>
            <a:off x="464875" y="745425"/>
            <a:ext cx="6864900" cy="1385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pt-BR" sz="1300">
                <a:solidFill>
                  <a:schemeClr val="dk1"/>
                </a:solidFill>
                <a:latin typeface="Montserrat"/>
                <a:ea typeface="Montserrat"/>
                <a:cs typeface="Montserrat"/>
                <a:sym typeface="Montserrat"/>
              </a:rPr>
              <a:t>4.4 </a:t>
            </a:r>
            <a:r>
              <a:rPr b="1" lang="pt-BR" sz="1300">
                <a:solidFill>
                  <a:schemeClr val="dk1"/>
                </a:solidFill>
                <a:highlight>
                  <a:schemeClr val="lt1"/>
                </a:highlight>
                <a:latin typeface="Montserrat"/>
                <a:ea typeface="Montserrat"/>
                <a:cs typeface="Montserrat"/>
                <a:sym typeface="Montserrat"/>
              </a:rPr>
              <a:t>Tipos de dados</a:t>
            </a:r>
            <a:endParaRPr b="1" sz="1300">
              <a:solidFill>
                <a:schemeClr val="dk1"/>
              </a:solidFill>
              <a:highlight>
                <a:schemeClr val="lt1"/>
              </a:highlight>
              <a:latin typeface="Montserrat"/>
              <a:ea typeface="Montserrat"/>
              <a:cs typeface="Montserrat"/>
              <a:sym typeface="Montserrat"/>
            </a:endParaRPr>
          </a:p>
          <a:p>
            <a:pPr indent="0" lvl="0" marL="0" rtl="0" algn="just">
              <a:spcBef>
                <a:spcPts val="0"/>
              </a:spcBef>
              <a:spcAft>
                <a:spcPts val="0"/>
              </a:spcAft>
              <a:buNone/>
            </a:pPr>
            <a:r>
              <a:rPr lang="pt-BR" sz="1300">
                <a:latin typeface="Montserrat"/>
                <a:ea typeface="Montserrat"/>
                <a:cs typeface="Montserrat"/>
                <a:sym typeface="Montserrat"/>
              </a:rPr>
              <a:t>O PostgreSQL tem um rico conjunto de tipos de dados nativos disponíveis para os usuários. Além deles, é possível </a:t>
            </a:r>
            <a:r>
              <a:rPr lang="pt-BR" sz="1300">
                <a:solidFill>
                  <a:schemeClr val="dk1"/>
                </a:solidFill>
                <a:latin typeface="Montserrat"/>
                <a:ea typeface="Montserrat"/>
                <a:cs typeface="Montserrat"/>
                <a:sym typeface="Montserrat"/>
              </a:rPr>
              <a:t>ainda </a:t>
            </a:r>
            <a:r>
              <a:rPr lang="pt-BR" sz="1300">
                <a:latin typeface="Montserrat"/>
                <a:ea typeface="Montserrat"/>
                <a:cs typeface="Montserrat"/>
                <a:sym typeface="Montserrat"/>
              </a:rPr>
              <a:t>adicionar novos tipos ao PostgreSQL usando o comando </a:t>
            </a:r>
            <a:r>
              <a:rPr b="1" lang="pt-BR" sz="1300">
                <a:uFill>
                  <a:noFill/>
                </a:uFill>
                <a:latin typeface="Montserrat"/>
                <a:ea typeface="Montserrat"/>
                <a:cs typeface="Montserrat"/>
                <a:sym typeface="Montserrat"/>
                <a:hlinkClick r:id="rId8"/>
              </a:rPr>
              <a:t>CREATE TYP</a:t>
            </a:r>
            <a:r>
              <a:rPr b="1" lang="pt-BR" sz="1300">
                <a:latin typeface="Montserrat"/>
                <a:ea typeface="Montserrat"/>
                <a:cs typeface="Montserrat"/>
                <a:sym typeface="Montserrat"/>
              </a:rPr>
              <a:t>E</a:t>
            </a:r>
            <a:r>
              <a:rPr lang="pt-BR" sz="1300">
                <a:latin typeface="Montserrat"/>
                <a:ea typeface="Montserrat"/>
                <a:cs typeface="Montserrat"/>
                <a:sym typeface="Montserrat"/>
              </a:rPr>
              <a:t>.</a:t>
            </a:r>
            <a:endParaRPr sz="1300">
              <a:latin typeface="Montserrat"/>
              <a:ea typeface="Montserrat"/>
              <a:cs typeface="Montserrat"/>
              <a:sym typeface="Montserrat"/>
            </a:endParaRPr>
          </a:p>
          <a:p>
            <a:pPr indent="0" lvl="0" marL="0" rtl="0" algn="just">
              <a:spcBef>
                <a:spcPts val="0"/>
              </a:spcBef>
              <a:spcAft>
                <a:spcPts val="0"/>
              </a:spcAft>
              <a:buNone/>
            </a:pPr>
            <a:r>
              <a:t/>
            </a:r>
            <a:endParaRPr sz="1300">
              <a:latin typeface="Montserrat"/>
              <a:ea typeface="Montserrat"/>
              <a:cs typeface="Montserrat"/>
              <a:sym typeface="Montserrat"/>
            </a:endParaRPr>
          </a:p>
          <a:p>
            <a:pPr indent="0" lvl="0" marL="0" rtl="0" algn="just">
              <a:spcBef>
                <a:spcPts val="0"/>
              </a:spcBef>
              <a:spcAft>
                <a:spcPts val="0"/>
              </a:spcAft>
              <a:buNone/>
            </a:pPr>
            <a:r>
              <a:rPr lang="pt-BR" sz="1300">
                <a:latin typeface="Montserrat"/>
                <a:ea typeface="Montserrat"/>
                <a:cs typeface="Montserrat"/>
                <a:sym typeface="Montserrat"/>
              </a:rPr>
              <a:t>Iremos apresentar os principais:</a:t>
            </a:r>
            <a:endParaRPr sz="1300">
              <a:latin typeface="Montserrat"/>
              <a:ea typeface="Montserrat"/>
              <a:cs typeface="Montserrat"/>
              <a:sym typeface="Montserrat"/>
            </a:endParaRPr>
          </a:p>
        </p:txBody>
      </p:sp>
      <p:graphicFrame>
        <p:nvGraphicFramePr>
          <p:cNvPr id="504" name="Google Shape;504;g11eb0e7fc98_0_985"/>
          <p:cNvGraphicFramePr/>
          <p:nvPr/>
        </p:nvGraphicFramePr>
        <p:xfrm>
          <a:off x="572850" y="2202700"/>
          <a:ext cx="3000000" cy="3000000"/>
        </p:xfrm>
        <a:graphic>
          <a:graphicData uri="http://schemas.openxmlformats.org/drawingml/2006/table">
            <a:tbl>
              <a:tblPr>
                <a:noFill/>
                <a:tableStyleId>{0927F02E-8E16-4304-A728-63AA94317050}</a:tableStyleId>
              </a:tblPr>
              <a:tblGrid>
                <a:gridCol w="1765550"/>
                <a:gridCol w="1524250"/>
                <a:gridCol w="3343350"/>
              </a:tblGrid>
              <a:tr h="368375">
                <a:tc>
                  <a:txBody>
                    <a:bodyPr/>
                    <a:lstStyle/>
                    <a:p>
                      <a:pPr indent="0" lvl="0" marL="0" rtl="0" algn="l">
                        <a:lnSpc>
                          <a:spcPct val="115000"/>
                        </a:lnSpc>
                        <a:spcBef>
                          <a:spcPts val="0"/>
                        </a:spcBef>
                        <a:spcAft>
                          <a:spcPts val="0"/>
                        </a:spcAft>
                        <a:buNone/>
                      </a:pPr>
                      <a:r>
                        <a:rPr b="1" lang="pt-BR" sz="1000">
                          <a:latin typeface="Montserrat"/>
                          <a:ea typeface="Montserrat"/>
                          <a:cs typeface="Montserrat"/>
                          <a:sym typeface="Montserrat"/>
                        </a:rPr>
                        <a:t>Nome</a:t>
                      </a:r>
                      <a:r>
                        <a:rPr lang="pt-BR" sz="1000">
                          <a:latin typeface="Montserrat"/>
                          <a:ea typeface="Montserrat"/>
                          <a:cs typeface="Montserrat"/>
                          <a:sym typeface="Montserrat"/>
                        </a:rPr>
                        <a:t> </a:t>
                      </a:r>
                      <a:endParaRPr sz="1000">
                        <a:latin typeface="Montserrat"/>
                        <a:ea typeface="Montserrat"/>
                        <a:cs typeface="Montserrat"/>
                        <a:sym typeface="Montserrat"/>
                      </a:endParaRPr>
                    </a:p>
                  </a:txBody>
                  <a:tcPr marT="10800" marB="10800" marR="10800" marL="468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pt-BR" sz="1000">
                          <a:latin typeface="Montserrat"/>
                          <a:ea typeface="Montserrat"/>
                          <a:cs typeface="Montserrat"/>
                          <a:sym typeface="Montserrat"/>
                        </a:rPr>
                        <a:t>Alias</a:t>
                      </a:r>
                      <a:endParaRPr b="1" sz="1000">
                        <a:latin typeface="Montserrat"/>
                        <a:ea typeface="Montserrat"/>
                        <a:cs typeface="Montserrat"/>
                        <a:sym typeface="Montserrat"/>
                      </a:endParaRPr>
                    </a:p>
                  </a:txBody>
                  <a:tcPr marT="108000" marB="108000" marR="108000" marL="1080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pt-BR" sz="1000">
                          <a:latin typeface="Montserrat"/>
                          <a:ea typeface="Montserrat"/>
                          <a:cs typeface="Montserrat"/>
                          <a:sym typeface="Montserrat"/>
                        </a:rPr>
                        <a:t>Descrição</a:t>
                      </a:r>
                      <a:endParaRPr b="1" sz="1000">
                        <a:latin typeface="Montserrat"/>
                        <a:ea typeface="Montserrat"/>
                        <a:cs typeface="Montserrat"/>
                        <a:sym typeface="Montserrat"/>
                      </a:endParaRPr>
                    </a:p>
                  </a:txBody>
                  <a:tcPr marT="108000" marB="108000" marR="108000" marL="1080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24400">
                <a:tc>
                  <a:txBody>
                    <a:bodyPr/>
                    <a:lstStyle/>
                    <a:p>
                      <a:pPr indent="0" lvl="0" marL="0" rtl="0" algn="l">
                        <a:lnSpc>
                          <a:spcPct val="115000"/>
                        </a:lnSpc>
                        <a:spcBef>
                          <a:spcPts val="0"/>
                        </a:spcBef>
                        <a:spcAft>
                          <a:spcPts val="0"/>
                        </a:spcAft>
                        <a:buNone/>
                      </a:pPr>
                      <a:r>
                        <a:rPr lang="pt-BR" sz="1000">
                          <a:latin typeface="Montserrat"/>
                          <a:ea typeface="Montserrat"/>
                          <a:cs typeface="Montserrat"/>
                          <a:sym typeface="Montserrat"/>
                        </a:rPr>
                        <a:t>bigint</a:t>
                      </a:r>
                      <a:endParaRPr sz="1000">
                        <a:latin typeface="Montserrat"/>
                        <a:ea typeface="Montserrat"/>
                        <a:cs typeface="Montserrat"/>
                        <a:sym typeface="Montserrat"/>
                      </a:endParaRPr>
                    </a:p>
                  </a:txBody>
                  <a:tcPr marT="36000" marB="36000" marR="36000" marL="360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pt-BR" sz="1000">
                          <a:latin typeface="Montserrat"/>
                          <a:ea typeface="Montserrat"/>
                          <a:cs typeface="Montserrat"/>
                          <a:sym typeface="Montserrat"/>
                        </a:rPr>
                        <a:t>int8</a:t>
                      </a:r>
                      <a:endParaRPr sz="1000">
                        <a:latin typeface="Montserrat"/>
                        <a:ea typeface="Montserrat"/>
                        <a:cs typeface="Montserrat"/>
                        <a:sym typeface="Montserrat"/>
                      </a:endParaRPr>
                    </a:p>
                  </a:txBody>
                  <a:tcPr marT="36000" marB="36000" marR="36000" marL="360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pt-BR" sz="1000">
                          <a:latin typeface="Montserrat"/>
                          <a:ea typeface="Montserrat"/>
                          <a:cs typeface="Montserrat"/>
                          <a:sym typeface="Montserrat"/>
                        </a:rPr>
                        <a:t>inteiro de oito bytes</a:t>
                      </a:r>
                      <a:endParaRPr sz="1000">
                        <a:latin typeface="Montserrat"/>
                        <a:ea typeface="Montserrat"/>
                        <a:cs typeface="Montserrat"/>
                        <a:sym typeface="Montserrat"/>
                      </a:endParaRPr>
                    </a:p>
                  </a:txBody>
                  <a:tcPr marT="36000" marB="36000" marR="36000" marL="360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24400">
                <a:tc>
                  <a:txBody>
                    <a:bodyPr/>
                    <a:lstStyle/>
                    <a:p>
                      <a:pPr indent="0" lvl="0" marL="0" rtl="0" algn="l">
                        <a:lnSpc>
                          <a:spcPct val="115000"/>
                        </a:lnSpc>
                        <a:spcBef>
                          <a:spcPts val="0"/>
                        </a:spcBef>
                        <a:spcAft>
                          <a:spcPts val="0"/>
                        </a:spcAft>
                        <a:buNone/>
                      </a:pPr>
                      <a:r>
                        <a:rPr lang="pt-BR" sz="1000">
                          <a:latin typeface="Montserrat"/>
                          <a:ea typeface="Montserrat"/>
                          <a:cs typeface="Montserrat"/>
                          <a:sym typeface="Montserrat"/>
                        </a:rPr>
                        <a:t>bigserial</a:t>
                      </a:r>
                      <a:endParaRPr sz="1000">
                        <a:latin typeface="Montserrat"/>
                        <a:ea typeface="Montserrat"/>
                        <a:cs typeface="Montserrat"/>
                        <a:sym typeface="Montserrat"/>
                      </a:endParaRPr>
                    </a:p>
                  </a:txBody>
                  <a:tcPr marT="36000" marB="36000" marR="36000" marL="360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pt-BR" sz="1000">
                          <a:latin typeface="Montserrat"/>
                          <a:ea typeface="Montserrat"/>
                          <a:cs typeface="Montserrat"/>
                          <a:sym typeface="Montserrat"/>
                        </a:rPr>
                        <a:t>serial8</a:t>
                      </a:r>
                      <a:endParaRPr sz="1000">
                        <a:latin typeface="Montserrat"/>
                        <a:ea typeface="Montserrat"/>
                        <a:cs typeface="Montserrat"/>
                        <a:sym typeface="Montserrat"/>
                      </a:endParaRPr>
                    </a:p>
                  </a:txBody>
                  <a:tcPr marT="36000" marB="36000" marR="36000" marL="360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pt-BR" sz="1000">
                          <a:latin typeface="Montserrat"/>
                          <a:ea typeface="Montserrat"/>
                          <a:cs typeface="Montserrat"/>
                          <a:sym typeface="Montserrat"/>
                        </a:rPr>
                        <a:t>inteiro de oito bytes de autoincremento</a:t>
                      </a:r>
                      <a:endParaRPr sz="1000">
                        <a:latin typeface="Montserrat"/>
                        <a:ea typeface="Montserrat"/>
                        <a:cs typeface="Montserrat"/>
                        <a:sym typeface="Montserrat"/>
                      </a:endParaRPr>
                    </a:p>
                  </a:txBody>
                  <a:tcPr marT="36000" marB="36000" marR="36000" marL="360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24400">
                <a:tc>
                  <a:txBody>
                    <a:bodyPr/>
                    <a:lstStyle/>
                    <a:p>
                      <a:pPr indent="0" lvl="0" marL="0" rtl="0" algn="l">
                        <a:lnSpc>
                          <a:spcPct val="115000"/>
                        </a:lnSpc>
                        <a:spcBef>
                          <a:spcPts val="0"/>
                        </a:spcBef>
                        <a:spcAft>
                          <a:spcPts val="0"/>
                        </a:spcAft>
                        <a:buNone/>
                      </a:pPr>
                      <a:r>
                        <a:rPr lang="pt-BR" sz="1000">
                          <a:latin typeface="Montserrat"/>
                          <a:ea typeface="Montserrat"/>
                          <a:cs typeface="Montserrat"/>
                          <a:sym typeface="Montserrat"/>
                        </a:rPr>
                        <a:t>boolean</a:t>
                      </a:r>
                      <a:endParaRPr sz="1000">
                        <a:latin typeface="Montserrat"/>
                        <a:ea typeface="Montserrat"/>
                        <a:cs typeface="Montserrat"/>
                        <a:sym typeface="Montserrat"/>
                      </a:endParaRPr>
                    </a:p>
                  </a:txBody>
                  <a:tcPr marT="36000" marB="36000" marR="36000" marL="360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pt-BR" sz="1000">
                          <a:latin typeface="Montserrat"/>
                          <a:ea typeface="Montserrat"/>
                          <a:cs typeface="Montserrat"/>
                          <a:sym typeface="Montserrat"/>
                        </a:rPr>
                        <a:t>bool</a:t>
                      </a:r>
                      <a:endParaRPr sz="1000">
                        <a:latin typeface="Montserrat"/>
                        <a:ea typeface="Montserrat"/>
                        <a:cs typeface="Montserrat"/>
                        <a:sym typeface="Montserrat"/>
                      </a:endParaRPr>
                    </a:p>
                  </a:txBody>
                  <a:tcPr marT="36000" marB="36000" marR="36000" marL="360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pt-BR" sz="1000">
                          <a:latin typeface="Montserrat"/>
                          <a:ea typeface="Montserrat"/>
                          <a:cs typeface="Montserrat"/>
                          <a:sym typeface="Montserrat"/>
                        </a:rPr>
                        <a:t>lógica booleana (verdadeiro/falso)</a:t>
                      </a:r>
                      <a:endParaRPr sz="1000">
                        <a:latin typeface="Montserrat"/>
                        <a:ea typeface="Montserrat"/>
                        <a:cs typeface="Montserrat"/>
                        <a:sym typeface="Montserrat"/>
                      </a:endParaRPr>
                    </a:p>
                  </a:txBody>
                  <a:tcPr marT="36000" marB="36000" marR="36000" marL="360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24400">
                <a:tc>
                  <a:txBody>
                    <a:bodyPr/>
                    <a:lstStyle/>
                    <a:p>
                      <a:pPr indent="0" lvl="0" marL="0" rtl="0" algn="l">
                        <a:lnSpc>
                          <a:spcPct val="115000"/>
                        </a:lnSpc>
                        <a:spcBef>
                          <a:spcPts val="0"/>
                        </a:spcBef>
                        <a:spcAft>
                          <a:spcPts val="0"/>
                        </a:spcAft>
                        <a:buNone/>
                      </a:pPr>
                      <a:r>
                        <a:rPr lang="pt-BR" sz="1000">
                          <a:latin typeface="Montserrat"/>
                          <a:ea typeface="Montserrat"/>
                          <a:cs typeface="Montserrat"/>
                          <a:sym typeface="Montserrat"/>
                        </a:rPr>
                        <a:t>character</a:t>
                      </a:r>
                      <a:endParaRPr sz="1000">
                        <a:latin typeface="Montserrat"/>
                        <a:ea typeface="Montserrat"/>
                        <a:cs typeface="Montserrat"/>
                        <a:sym typeface="Montserrat"/>
                      </a:endParaRPr>
                    </a:p>
                  </a:txBody>
                  <a:tcPr marT="36000" marB="36000" marR="36000" marL="360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pt-BR" sz="1000">
                          <a:latin typeface="Montserrat"/>
                          <a:ea typeface="Montserrat"/>
                          <a:cs typeface="Montserrat"/>
                          <a:sym typeface="Montserrat"/>
                        </a:rPr>
                        <a:t>char [ (n) ]</a:t>
                      </a:r>
                      <a:endParaRPr sz="1000">
                        <a:latin typeface="Montserrat"/>
                        <a:ea typeface="Montserrat"/>
                        <a:cs typeface="Montserrat"/>
                        <a:sym typeface="Montserrat"/>
                      </a:endParaRPr>
                    </a:p>
                  </a:txBody>
                  <a:tcPr marT="36000" marB="36000" marR="36000" marL="360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pt-BR" sz="1000">
                          <a:latin typeface="Montserrat"/>
                          <a:ea typeface="Montserrat"/>
                          <a:cs typeface="Montserrat"/>
                          <a:sym typeface="Montserrat"/>
                        </a:rPr>
                        <a:t>cadeia de caracteres de comprimento fixo</a:t>
                      </a:r>
                      <a:endParaRPr sz="1000">
                        <a:latin typeface="Montserrat"/>
                        <a:ea typeface="Montserrat"/>
                        <a:cs typeface="Montserrat"/>
                        <a:sym typeface="Montserrat"/>
                      </a:endParaRPr>
                    </a:p>
                  </a:txBody>
                  <a:tcPr marT="36000" marB="36000" marR="36000" marL="360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24400">
                <a:tc>
                  <a:txBody>
                    <a:bodyPr/>
                    <a:lstStyle/>
                    <a:p>
                      <a:pPr indent="0" lvl="0" marL="0" rtl="0" algn="l">
                        <a:lnSpc>
                          <a:spcPct val="115000"/>
                        </a:lnSpc>
                        <a:spcBef>
                          <a:spcPts val="0"/>
                        </a:spcBef>
                        <a:spcAft>
                          <a:spcPts val="0"/>
                        </a:spcAft>
                        <a:buNone/>
                      </a:pPr>
                      <a:r>
                        <a:rPr lang="pt-BR" sz="1000">
                          <a:latin typeface="Montserrat"/>
                          <a:ea typeface="Montserrat"/>
                          <a:cs typeface="Montserrat"/>
                          <a:sym typeface="Montserrat"/>
                        </a:rPr>
                        <a:t>character varying</a:t>
                      </a:r>
                      <a:endParaRPr sz="1000">
                        <a:latin typeface="Montserrat"/>
                        <a:ea typeface="Montserrat"/>
                        <a:cs typeface="Montserrat"/>
                        <a:sym typeface="Montserrat"/>
                      </a:endParaRPr>
                    </a:p>
                  </a:txBody>
                  <a:tcPr marT="36000" marB="36000" marR="36000" marL="360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pt-BR" sz="1000">
                          <a:latin typeface="Montserrat"/>
                          <a:ea typeface="Montserrat"/>
                          <a:cs typeface="Montserrat"/>
                          <a:sym typeface="Montserrat"/>
                        </a:rPr>
                        <a:t>varchar [ (n) ]</a:t>
                      </a:r>
                      <a:endParaRPr sz="1000">
                        <a:latin typeface="Montserrat"/>
                        <a:ea typeface="Montserrat"/>
                        <a:cs typeface="Montserrat"/>
                        <a:sym typeface="Montserrat"/>
                      </a:endParaRPr>
                    </a:p>
                  </a:txBody>
                  <a:tcPr marT="36000" marB="36000" marR="36000" marL="360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pt-BR" sz="1000">
                          <a:latin typeface="Montserrat"/>
                          <a:ea typeface="Montserrat"/>
                          <a:cs typeface="Montserrat"/>
                          <a:sym typeface="Montserrat"/>
                        </a:rPr>
                        <a:t>cadeia de caracteres de comprimento variável</a:t>
                      </a:r>
                      <a:endParaRPr sz="1000">
                        <a:latin typeface="Montserrat"/>
                        <a:ea typeface="Montserrat"/>
                        <a:cs typeface="Montserrat"/>
                        <a:sym typeface="Montserrat"/>
                      </a:endParaRPr>
                    </a:p>
                  </a:txBody>
                  <a:tcPr marT="36000" marB="36000" marR="36000" marL="360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24400">
                <a:tc>
                  <a:txBody>
                    <a:bodyPr/>
                    <a:lstStyle/>
                    <a:p>
                      <a:pPr indent="0" lvl="0" marL="0" rtl="0" algn="l">
                        <a:lnSpc>
                          <a:spcPct val="115000"/>
                        </a:lnSpc>
                        <a:spcBef>
                          <a:spcPts val="0"/>
                        </a:spcBef>
                        <a:spcAft>
                          <a:spcPts val="0"/>
                        </a:spcAft>
                        <a:buNone/>
                      </a:pPr>
                      <a:r>
                        <a:rPr lang="pt-BR" sz="1000">
                          <a:latin typeface="Montserrat"/>
                          <a:ea typeface="Montserrat"/>
                          <a:cs typeface="Montserrat"/>
                          <a:sym typeface="Montserrat"/>
                        </a:rPr>
                        <a:t>date</a:t>
                      </a:r>
                      <a:endParaRPr sz="1000">
                        <a:latin typeface="Montserrat"/>
                        <a:ea typeface="Montserrat"/>
                        <a:cs typeface="Montserrat"/>
                        <a:sym typeface="Montserrat"/>
                      </a:endParaRPr>
                    </a:p>
                  </a:txBody>
                  <a:tcPr marT="36000" marB="36000" marR="36000" marL="360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1000">
                        <a:latin typeface="Montserrat"/>
                        <a:ea typeface="Montserrat"/>
                        <a:cs typeface="Montserrat"/>
                        <a:sym typeface="Montserrat"/>
                      </a:endParaRPr>
                    </a:p>
                  </a:txBody>
                  <a:tcPr marT="36000" marB="36000" marR="36000" marL="360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pt-BR" sz="1000">
                          <a:latin typeface="Montserrat"/>
                          <a:ea typeface="Montserrat"/>
                          <a:cs typeface="Montserrat"/>
                          <a:sym typeface="Montserrat"/>
                        </a:rPr>
                        <a:t>data do calendário (ano, mês, dia)</a:t>
                      </a:r>
                      <a:endParaRPr sz="1000">
                        <a:latin typeface="Montserrat"/>
                        <a:ea typeface="Montserrat"/>
                        <a:cs typeface="Montserrat"/>
                        <a:sym typeface="Montserrat"/>
                      </a:endParaRPr>
                    </a:p>
                  </a:txBody>
                  <a:tcPr marT="36000" marB="36000" marR="36000" marL="360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24400">
                <a:tc>
                  <a:txBody>
                    <a:bodyPr/>
                    <a:lstStyle/>
                    <a:p>
                      <a:pPr indent="0" lvl="0" marL="0" rtl="0" algn="l">
                        <a:lnSpc>
                          <a:spcPct val="115000"/>
                        </a:lnSpc>
                        <a:spcBef>
                          <a:spcPts val="0"/>
                        </a:spcBef>
                        <a:spcAft>
                          <a:spcPts val="0"/>
                        </a:spcAft>
                        <a:buNone/>
                      </a:pPr>
                      <a:r>
                        <a:rPr lang="pt-BR" sz="1000">
                          <a:latin typeface="Montserrat"/>
                          <a:ea typeface="Montserrat"/>
                          <a:cs typeface="Montserrat"/>
                          <a:sym typeface="Montserrat"/>
                        </a:rPr>
                        <a:t>integer</a:t>
                      </a:r>
                      <a:endParaRPr sz="1000">
                        <a:latin typeface="Montserrat"/>
                        <a:ea typeface="Montserrat"/>
                        <a:cs typeface="Montserrat"/>
                        <a:sym typeface="Montserrat"/>
                      </a:endParaRPr>
                    </a:p>
                  </a:txBody>
                  <a:tcPr marT="36000" marB="36000" marR="36000" marL="360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pt-BR" sz="1000">
                          <a:latin typeface="Montserrat"/>
                          <a:ea typeface="Montserrat"/>
                          <a:cs typeface="Montserrat"/>
                          <a:sym typeface="Montserrat"/>
                        </a:rPr>
                        <a:t>int, int4</a:t>
                      </a:r>
                      <a:endParaRPr sz="1000">
                        <a:latin typeface="Montserrat"/>
                        <a:ea typeface="Montserrat"/>
                        <a:cs typeface="Montserrat"/>
                        <a:sym typeface="Montserrat"/>
                      </a:endParaRPr>
                    </a:p>
                  </a:txBody>
                  <a:tcPr marT="36000" marB="36000" marR="36000" marL="360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pt-BR" sz="1000">
                          <a:latin typeface="Montserrat"/>
                          <a:ea typeface="Montserrat"/>
                          <a:cs typeface="Montserrat"/>
                          <a:sym typeface="Montserrat"/>
                        </a:rPr>
                        <a:t>inteiro de quatro bytes assinado</a:t>
                      </a:r>
                      <a:endParaRPr sz="1000">
                        <a:latin typeface="Montserrat"/>
                        <a:ea typeface="Montserrat"/>
                        <a:cs typeface="Montserrat"/>
                        <a:sym typeface="Montserrat"/>
                      </a:endParaRPr>
                    </a:p>
                  </a:txBody>
                  <a:tcPr marT="36000" marB="36000" marR="36000" marL="360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24400">
                <a:tc>
                  <a:txBody>
                    <a:bodyPr/>
                    <a:lstStyle/>
                    <a:p>
                      <a:pPr indent="0" lvl="0" marL="0" rtl="0" algn="l">
                        <a:lnSpc>
                          <a:spcPct val="115000"/>
                        </a:lnSpc>
                        <a:spcBef>
                          <a:spcPts val="0"/>
                        </a:spcBef>
                        <a:spcAft>
                          <a:spcPts val="0"/>
                        </a:spcAft>
                        <a:buNone/>
                      </a:pPr>
                      <a:r>
                        <a:rPr lang="pt-BR" sz="1000">
                          <a:latin typeface="Montserrat"/>
                          <a:ea typeface="Montserrat"/>
                          <a:cs typeface="Montserrat"/>
                          <a:sym typeface="Montserrat"/>
                        </a:rPr>
                        <a:t>numeric</a:t>
                      </a:r>
                      <a:endParaRPr sz="1000">
                        <a:latin typeface="Montserrat"/>
                        <a:ea typeface="Montserrat"/>
                        <a:cs typeface="Montserrat"/>
                        <a:sym typeface="Montserrat"/>
                      </a:endParaRPr>
                    </a:p>
                  </a:txBody>
                  <a:tcPr marT="36000" marB="36000" marR="36000" marL="360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pt-BR" sz="1000">
                          <a:latin typeface="Montserrat"/>
                          <a:ea typeface="Montserrat"/>
                          <a:cs typeface="Montserrat"/>
                          <a:sym typeface="Montserrat"/>
                        </a:rPr>
                        <a:t>decimal</a:t>
                      </a:r>
                      <a:endParaRPr sz="1000">
                        <a:latin typeface="Montserrat"/>
                        <a:ea typeface="Montserrat"/>
                        <a:cs typeface="Montserrat"/>
                        <a:sym typeface="Montserrat"/>
                      </a:endParaRPr>
                    </a:p>
                  </a:txBody>
                  <a:tcPr marT="36000" marB="36000" marR="36000" marL="360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pt-BR" sz="1000">
                          <a:latin typeface="Montserrat"/>
                          <a:ea typeface="Montserrat"/>
                          <a:cs typeface="Montserrat"/>
                          <a:sym typeface="Montserrat"/>
                        </a:rPr>
                        <a:t>numérico exato de precisão</a:t>
                      </a:r>
                      <a:endParaRPr sz="1000">
                        <a:latin typeface="Montserrat"/>
                        <a:ea typeface="Montserrat"/>
                        <a:cs typeface="Montserrat"/>
                        <a:sym typeface="Montserrat"/>
                      </a:endParaRPr>
                    </a:p>
                  </a:txBody>
                  <a:tcPr marT="36000" marB="36000" marR="36000" marL="360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pic>
        <p:nvPicPr>
          <p:cNvPr id="509" name="Google Shape;509;g11eb0e7fc98_0_996"/>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510" name="Google Shape;510;g11eb0e7fc98_0_996"/>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511" name="Google Shape;511;g11eb0e7fc98_0_996"/>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512" name="Google Shape;512;g11eb0e7fc98_0_996"/>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513" name="Google Shape;513;g11eb0e7fc98_0_996"/>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514" name="Google Shape;514;g11eb0e7fc98_0_996"/>
          <p:cNvSpPr txBox="1"/>
          <p:nvPr>
            <p:ph idx="1" type="body"/>
          </p:nvPr>
        </p:nvSpPr>
        <p:spPr>
          <a:xfrm>
            <a:off x="303500" y="87000"/>
            <a:ext cx="69936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1900">
                <a:solidFill>
                  <a:srgbClr val="0086FF"/>
                </a:solidFill>
                <a:latin typeface="Montserrat"/>
                <a:ea typeface="Montserrat"/>
                <a:cs typeface="Montserrat"/>
                <a:sym typeface="Montserrat"/>
              </a:rPr>
              <a:t>5. Relacionamento entre tabelas</a:t>
            </a:r>
            <a:endParaRPr b="1" sz="1900">
              <a:solidFill>
                <a:srgbClr val="0086FF"/>
              </a:solidFill>
              <a:latin typeface="Montserrat"/>
              <a:ea typeface="Montserrat"/>
              <a:cs typeface="Montserrat"/>
              <a:sym typeface="Montserrat"/>
            </a:endParaRPr>
          </a:p>
        </p:txBody>
      </p:sp>
      <p:sp>
        <p:nvSpPr>
          <p:cNvPr id="515" name="Google Shape;515;g11eb0e7fc98_0_996"/>
          <p:cNvSpPr txBox="1"/>
          <p:nvPr/>
        </p:nvSpPr>
        <p:spPr>
          <a:xfrm>
            <a:off x="464875" y="745425"/>
            <a:ext cx="6864900" cy="1585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pt-BR" sz="1300">
                <a:solidFill>
                  <a:schemeClr val="dk1"/>
                </a:solidFill>
                <a:latin typeface="Montserrat"/>
                <a:ea typeface="Montserrat"/>
                <a:cs typeface="Montserrat"/>
                <a:sym typeface="Montserrat"/>
              </a:rPr>
              <a:t>5.1 Relacionamento </a:t>
            </a:r>
            <a:r>
              <a:rPr b="1" lang="pt-BR" sz="1300">
                <a:solidFill>
                  <a:schemeClr val="dk1"/>
                </a:solidFill>
                <a:highlight>
                  <a:schemeClr val="lt1"/>
                </a:highlight>
                <a:latin typeface="Montserrat"/>
                <a:ea typeface="Montserrat"/>
                <a:cs typeface="Montserrat"/>
                <a:sym typeface="Montserrat"/>
              </a:rPr>
              <a:t>um para um</a:t>
            </a:r>
            <a:endParaRPr b="1" sz="1300">
              <a:solidFill>
                <a:schemeClr val="dk1"/>
              </a:solidFill>
              <a:highlight>
                <a:schemeClr val="lt1"/>
              </a:highlight>
              <a:latin typeface="Montserrat"/>
              <a:ea typeface="Montserrat"/>
              <a:cs typeface="Montserrat"/>
              <a:sym typeface="Montserrat"/>
            </a:endParaRPr>
          </a:p>
          <a:p>
            <a:pPr indent="0" lvl="0" marL="0" rtl="0" algn="just">
              <a:spcBef>
                <a:spcPts val="0"/>
              </a:spcBef>
              <a:spcAft>
                <a:spcPts val="0"/>
              </a:spcAft>
              <a:buNone/>
            </a:pPr>
            <a:r>
              <a:rPr lang="pt-BR" sz="1300">
                <a:latin typeface="Montserrat"/>
                <a:ea typeface="Montserrat"/>
                <a:cs typeface="Montserrat"/>
                <a:sym typeface="Montserrat"/>
              </a:rPr>
              <a:t>São relacionamentos em que </a:t>
            </a:r>
            <a:r>
              <a:rPr b="1" lang="pt-BR" sz="1300">
                <a:latin typeface="Montserrat"/>
                <a:ea typeface="Montserrat"/>
                <a:cs typeface="Montserrat"/>
                <a:sym typeface="Montserrat"/>
              </a:rPr>
              <a:t>uma ocorrência</a:t>
            </a:r>
            <a:r>
              <a:rPr lang="pt-BR" sz="1300">
                <a:latin typeface="Montserrat"/>
                <a:ea typeface="Montserrat"/>
                <a:cs typeface="Montserrat"/>
                <a:sym typeface="Montserrat"/>
              </a:rPr>
              <a:t> de uma entidade em </a:t>
            </a:r>
            <a:r>
              <a:rPr b="1" lang="pt-BR" sz="1300">
                <a:solidFill>
                  <a:srgbClr val="E83E8C"/>
                </a:solidFill>
                <a:latin typeface="Montserrat"/>
                <a:ea typeface="Montserrat"/>
                <a:cs typeface="Montserrat"/>
                <a:sym typeface="Montserrat"/>
              </a:rPr>
              <a:t>A</a:t>
            </a:r>
            <a:r>
              <a:rPr lang="pt-BR" sz="1300">
                <a:latin typeface="Montserrat"/>
                <a:ea typeface="Montserrat"/>
                <a:cs typeface="Montserrat"/>
                <a:sym typeface="Montserrat"/>
              </a:rPr>
              <a:t> está associada no máximo a uma ocorrência em uma entidade </a:t>
            </a:r>
            <a:r>
              <a:rPr b="1" lang="pt-BR" sz="1300">
                <a:solidFill>
                  <a:srgbClr val="E83E8C"/>
                </a:solidFill>
                <a:latin typeface="Montserrat"/>
                <a:ea typeface="Montserrat"/>
                <a:cs typeface="Montserrat"/>
                <a:sym typeface="Montserrat"/>
              </a:rPr>
              <a:t>B</a:t>
            </a:r>
            <a:r>
              <a:rPr lang="pt-BR" sz="1300">
                <a:latin typeface="Montserrat"/>
                <a:ea typeface="Montserrat"/>
                <a:cs typeface="Montserrat"/>
                <a:sym typeface="Montserrat"/>
              </a:rPr>
              <a:t> e uma ocorrência na entidade</a:t>
            </a:r>
            <a:r>
              <a:rPr lang="pt-BR" sz="1300">
                <a:latin typeface="Montserrat"/>
                <a:ea typeface="Montserrat"/>
                <a:cs typeface="Montserrat"/>
                <a:sym typeface="Montserrat"/>
              </a:rPr>
              <a:t> </a:t>
            </a:r>
            <a:r>
              <a:rPr b="1" lang="pt-BR" sz="1300">
                <a:solidFill>
                  <a:srgbClr val="E83E8C"/>
                </a:solidFill>
                <a:latin typeface="Montserrat"/>
                <a:ea typeface="Montserrat"/>
                <a:cs typeface="Montserrat"/>
                <a:sym typeface="Montserrat"/>
              </a:rPr>
              <a:t>B</a:t>
            </a:r>
            <a:r>
              <a:rPr lang="pt-BR" sz="1300">
                <a:latin typeface="Montserrat"/>
                <a:ea typeface="Montserrat"/>
                <a:cs typeface="Montserrat"/>
                <a:sym typeface="Montserrat"/>
              </a:rPr>
              <a:t> está associada no máximo a uma ocorrência na entidade</a:t>
            </a:r>
            <a:r>
              <a:rPr b="1" lang="pt-BR" sz="1300">
                <a:solidFill>
                  <a:srgbClr val="E83E8C"/>
                </a:solidFill>
                <a:latin typeface="Montserrat"/>
                <a:ea typeface="Montserrat"/>
                <a:cs typeface="Montserrat"/>
                <a:sym typeface="Montserrat"/>
              </a:rPr>
              <a:t> A</a:t>
            </a:r>
            <a:r>
              <a:rPr lang="pt-BR" sz="1300">
                <a:latin typeface="Montserrat"/>
                <a:ea typeface="Montserrat"/>
                <a:cs typeface="Montserrat"/>
                <a:sym typeface="Montserrat"/>
              </a:rPr>
              <a:t>.</a:t>
            </a:r>
            <a:endParaRPr sz="1300">
              <a:latin typeface="Montserrat"/>
              <a:ea typeface="Montserrat"/>
              <a:cs typeface="Montserrat"/>
              <a:sym typeface="Montserrat"/>
            </a:endParaRPr>
          </a:p>
          <a:p>
            <a:pPr indent="0" lvl="0" marL="0" rtl="0" algn="just">
              <a:spcBef>
                <a:spcPts val="0"/>
              </a:spcBef>
              <a:spcAft>
                <a:spcPts val="0"/>
              </a:spcAft>
              <a:buNone/>
            </a:pPr>
            <a:r>
              <a:t/>
            </a:r>
            <a:endParaRPr sz="1300">
              <a:latin typeface="Montserrat"/>
              <a:ea typeface="Montserrat"/>
              <a:cs typeface="Montserrat"/>
              <a:sym typeface="Montserrat"/>
            </a:endParaRPr>
          </a:p>
          <a:p>
            <a:pPr indent="0" lvl="0" marL="0" rtl="0" algn="just">
              <a:spcBef>
                <a:spcPts val="0"/>
              </a:spcBef>
              <a:spcAft>
                <a:spcPts val="0"/>
              </a:spcAft>
              <a:buNone/>
            </a:pPr>
            <a:r>
              <a:rPr lang="pt-BR" sz="1300">
                <a:latin typeface="Montserrat"/>
                <a:ea typeface="Montserrat"/>
                <a:cs typeface="Montserrat"/>
                <a:sym typeface="Montserrat"/>
              </a:rPr>
              <a:t>No exemplo abaixo podemos afirmar que uma lista de desejo pode somente conter uma categoria vinculada a ela.</a:t>
            </a:r>
            <a:endParaRPr sz="1300">
              <a:latin typeface="Montserrat"/>
              <a:ea typeface="Montserrat"/>
              <a:cs typeface="Montserrat"/>
              <a:sym typeface="Montserrat"/>
            </a:endParaRPr>
          </a:p>
        </p:txBody>
      </p:sp>
      <p:pic>
        <p:nvPicPr>
          <p:cNvPr id="516" name="Google Shape;516;g11eb0e7fc98_0_996"/>
          <p:cNvPicPr preferRelativeResize="0"/>
          <p:nvPr/>
        </p:nvPicPr>
        <p:blipFill>
          <a:blip r:embed="rId8">
            <a:alphaModFix/>
          </a:blip>
          <a:stretch>
            <a:fillRect/>
          </a:stretch>
        </p:blipFill>
        <p:spPr>
          <a:xfrm>
            <a:off x="1328713" y="2707650"/>
            <a:ext cx="4943174" cy="16536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pic>
        <p:nvPicPr>
          <p:cNvPr id="521" name="Google Shape;521;g11eb0e7fc98_0_1007"/>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522" name="Google Shape;522;g11eb0e7fc98_0_1007"/>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523" name="Google Shape;523;g11eb0e7fc98_0_1007"/>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524" name="Google Shape;524;g11eb0e7fc98_0_1007"/>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525" name="Google Shape;525;g11eb0e7fc98_0_1007"/>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526" name="Google Shape;526;g11eb0e7fc98_0_1007"/>
          <p:cNvSpPr txBox="1"/>
          <p:nvPr>
            <p:ph idx="1" type="body"/>
          </p:nvPr>
        </p:nvSpPr>
        <p:spPr>
          <a:xfrm>
            <a:off x="303500" y="87000"/>
            <a:ext cx="69936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1900">
                <a:solidFill>
                  <a:srgbClr val="0086FF"/>
                </a:solidFill>
                <a:latin typeface="Montserrat"/>
                <a:ea typeface="Montserrat"/>
                <a:cs typeface="Montserrat"/>
                <a:sym typeface="Montserrat"/>
              </a:rPr>
              <a:t>5. Relacionamento entre tabelas</a:t>
            </a:r>
            <a:endParaRPr b="1" sz="1900">
              <a:solidFill>
                <a:srgbClr val="0086FF"/>
              </a:solidFill>
              <a:latin typeface="Montserrat"/>
              <a:ea typeface="Montserrat"/>
              <a:cs typeface="Montserrat"/>
              <a:sym typeface="Montserrat"/>
            </a:endParaRPr>
          </a:p>
        </p:txBody>
      </p:sp>
      <p:sp>
        <p:nvSpPr>
          <p:cNvPr id="527" name="Google Shape;527;g11eb0e7fc98_0_1007"/>
          <p:cNvSpPr txBox="1"/>
          <p:nvPr/>
        </p:nvSpPr>
        <p:spPr>
          <a:xfrm>
            <a:off x="464875" y="745425"/>
            <a:ext cx="6864900" cy="1785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pt-BR" sz="1300">
                <a:solidFill>
                  <a:schemeClr val="dk1"/>
                </a:solidFill>
                <a:latin typeface="Montserrat"/>
                <a:ea typeface="Montserrat"/>
                <a:cs typeface="Montserrat"/>
                <a:sym typeface="Montserrat"/>
              </a:rPr>
              <a:t>5.2 Relacionamento </a:t>
            </a:r>
            <a:r>
              <a:rPr b="1" lang="pt-BR" sz="1300">
                <a:solidFill>
                  <a:schemeClr val="dk1"/>
                </a:solidFill>
                <a:highlight>
                  <a:schemeClr val="lt1"/>
                </a:highlight>
                <a:latin typeface="Montserrat"/>
                <a:ea typeface="Montserrat"/>
                <a:cs typeface="Montserrat"/>
                <a:sym typeface="Montserrat"/>
              </a:rPr>
              <a:t>um para muitos</a:t>
            </a:r>
            <a:endParaRPr b="1" sz="1300">
              <a:solidFill>
                <a:schemeClr val="dk1"/>
              </a:solidFill>
              <a:highlight>
                <a:schemeClr val="lt1"/>
              </a:highlight>
              <a:latin typeface="Montserrat"/>
              <a:ea typeface="Montserrat"/>
              <a:cs typeface="Montserrat"/>
              <a:sym typeface="Montserrat"/>
            </a:endParaRPr>
          </a:p>
          <a:p>
            <a:pPr indent="0" lvl="0" marL="0" rtl="0" algn="just">
              <a:spcBef>
                <a:spcPts val="0"/>
              </a:spcBef>
              <a:spcAft>
                <a:spcPts val="0"/>
              </a:spcAft>
              <a:buNone/>
            </a:pPr>
            <a:r>
              <a:rPr lang="pt-BR" sz="1300">
                <a:latin typeface="Montserrat"/>
                <a:ea typeface="Montserrat"/>
                <a:cs typeface="Montserrat"/>
                <a:sym typeface="Montserrat"/>
              </a:rPr>
              <a:t>Um relacionamento 1:m ocorre com freqüência em situações de negócio. Às vezes ocorre em forma de árvore ou em </a:t>
            </a:r>
            <a:r>
              <a:rPr b="1" lang="pt-BR" sz="1300">
                <a:latin typeface="Montserrat"/>
                <a:ea typeface="Montserrat"/>
                <a:cs typeface="Montserrat"/>
                <a:sym typeface="Montserrat"/>
              </a:rPr>
              <a:t>forma hierárquica</a:t>
            </a:r>
            <a:r>
              <a:rPr lang="pt-BR" sz="1300">
                <a:latin typeface="Montserrat"/>
                <a:ea typeface="Montserrat"/>
                <a:cs typeface="Montserrat"/>
                <a:sym typeface="Montserrat"/>
              </a:rPr>
              <a:t>. </a:t>
            </a:r>
            <a:endParaRPr sz="1300">
              <a:latin typeface="Montserrat"/>
              <a:ea typeface="Montserrat"/>
              <a:cs typeface="Montserrat"/>
              <a:sym typeface="Montserrat"/>
            </a:endParaRPr>
          </a:p>
          <a:p>
            <a:pPr indent="0" lvl="0" marL="0" rtl="0" algn="just">
              <a:spcBef>
                <a:spcPts val="0"/>
              </a:spcBef>
              <a:spcAft>
                <a:spcPts val="0"/>
              </a:spcAft>
              <a:buNone/>
            </a:pPr>
            <a:r>
              <a:t/>
            </a:r>
            <a:endParaRPr sz="1300">
              <a:latin typeface="Montserrat"/>
              <a:ea typeface="Montserrat"/>
              <a:cs typeface="Montserrat"/>
              <a:sym typeface="Montserrat"/>
            </a:endParaRPr>
          </a:p>
          <a:p>
            <a:pPr indent="0" lvl="0" marL="0" rtl="0" algn="just">
              <a:spcBef>
                <a:spcPts val="0"/>
              </a:spcBef>
              <a:spcAft>
                <a:spcPts val="0"/>
              </a:spcAft>
              <a:buNone/>
            </a:pPr>
            <a:r>
              <a:rPr lang="pt-BR" sz="1300">
                <a:latin typeface="Montserrat"/>
                <a:ea typeface="Montserrat"/>
                <a:cs typeface="Montserrat"/>
                <a:sym typeface="Montserrat"/>
              </a:rPr>
              <a:t>No exemplo abaixo, temos a seguinte representação: cada lista de desejo cadastrada possui </a:t>
            </a:r>
            <a:r>
              <a:rPr b="1" lang="pt-BR" sz="1300">
                <a:latin typeface="Montserrat"/>
                <a:ea typeface="Montserrat"/>
                <a:cs typeface="Montserrat"/>
                <a:sym typeface="Montserrat"/>
              </a:rPr>
              <a:t>vários produtos</a:t>
            </a:r>
            <a:r>
              <a:rPr lang="pt-BR" sz="1300">
                <a:latin typeface="Montserrat"/>
                <a:ea typeface="Montserrat"/>
                <a:cs typeface="Montserrat"/>
                <a:sym typeface="Montserrat"/>
              </a:rPr>
              <a:t> ligados a ela. O campo </a:t>
            </a:r>
            <a:r>
              <a:rPr b="1" lang="pt-BR" sz="1300">
                <a:solidFill>
                  <a:srgbClr val="E83E8C"/>
                </a:solidFill>
                <a:latin typeface="Montserrat"/>
                <a:ea typeface="Montserrat"/>
                <a:cs typeface="Montserrat"/>
                <a:sym typeface="Montserrat"/>
              </a:rPr>
              <a:t>lista_desejo_id</a:t>
            </a:r>
            <a:r>
              <a:rPr lang="pt-BR" sz="1300">
                <a:latin typeface="Montserrat"/>
                <a:ea typeface="Montserrat"/>
                <a:cs typeface="Montserrat"/>
                <a:sym typeface="Montserrat"/>
              </a:rPr>
              <a:t> foi escolhido como chave estrangeira, que define de fato a ligação entre as duas tabelas. A representação ficaria assim:</a:t>
            </a:r>
            <a:endParaRPr sz="1300">
              <a:latin typeface="Montserrat"/>
              <a:ea typeface="Montserrat"/>
              <a:cs typeface="Montserrat"/>
              <a:sym typeface="Montserrat"/>
            </a:endParaRPr>
          </a:p>
        </p:txBody>
      </p:sp>
      <p:pic>
        <p:nvPicPr>
          <p:cNvPr id="528" name="Google Shape;528;g11eb0e7fc98_0_1007"/>
          <p:cNvPicPr preferRelativeResize="0"/>
          <p:nvPr/>
        </p:nvPicPr>
        <p:blipFill>
          <a:blip r:embed="rId8">
            <a:alphaModFix/>
          </a:blip>
          <a:stretch>
            <a:fillRect/>
          </a:stretch>
        </p:blipFill>
        <p:spPr>
          <a:xfrm>
            <a:off x="1424074" y="2795900"/>
            <a:ext cx="4752450" cy="14993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pic>
        <p:nvPicPr>
          <p:cNvPr id="533" name="Google Shape;533;g11eb0e7fc98_0_1018"/>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534" name="Google Shape;534;g11eb0e7fc98_0_1018"/>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535" name="Google Shape;535;g11eb0e7fc98_0_1018"/>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536" name="Google Shape;536;g11eb0e7fc98_0_1018"/>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537" name="Google Shape;537;g11eb0e7fc98_0_1018"/>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538" name="Google Shape;538;g11eb0e7fc98_0_1018"/>
          <p:cNvSpPr txBox="1"/>
          <p:nvPr>
            <p:ph idx="1" type="body"/>
          </p:nvPr>
        </p:nvSpPr>
        <p:spPr>
          <a:xfrm>
            <a:off x="303500" y="87000"/>
            <a:ext cx="69936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1900">
                <a:solidFill>
                  <a:srgbClr val="0086FF"/>
                </a:solidFill>
                <a:latin typeface="Montserrat"/>
                <a:ea typeface="Montserrat"/>
                <a:cs typeface="Montserrat"/>
                <a:sym typeface="Montserrat"/>
              </a:rPr>
              <a:t>6. SQL Nativo</a:t>
            </a:r>
            <a:endParaRPr b="1" sz="1900">
              <a:solidFill>
                <a:srgbClr val="0086FF"/>
              </a:solidFill>
              <a:latin typeface="Montserrat"/>
              <a:ea typeface="Montserrat"/>
              <a:cs typeface="Montserrat"/>
              <a:sym typeface="Montserrat"/>
            </a:endParaRPr>
          </a:p>
        </p:txBody>
      </p:sp>
      <p:sp>
        <p:nvSpPr>
          <p:cNvPr id="539" name="Google Shape;539;g11eb0e7fc98_0_1018"/>
          <p:cNvSpPr txBox="1"/>
          <p:nvPr/>
        </p:nvSpPr>
        <p:spPr>
          <a:xfrm>
            <a:off x="464875" y="745425"/>
            <a:ext cx="6864900" cy="1804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pt-BR" sz="1300">
                <a:solidFill>
                  <a:schemeClr val="dk1"/>
                </a:solidFill>
                <a:latin typeface="Montserrat"/>
                <a:ea typeface="Montserrat"/>
                <a:cs typeface="Montserrat"/>
                <a:sym typeface="Montserrat"/>
              </a:rPr>
              <a:t>6.1 Create table</a:t>
            </a:r>
            <a:endParaRPr b="1" sz="1300">
              <a:solidFill>
                <a:schemeClr val="dk1"/>
              </a:solidFill>
              <a:highlight>
                <a:schemeClr val="lt1"/>
              </a:highlight>
              <a:latin typeface="Montserrat"/>
              <a:ea typeface="Montserrat"/>
              <a:cs typeface="Montserrat"/>
              <a:sym typeface="Montserrat"/>
            </a:endParaRPr>
          </a:p>
          <a:p>
            <a:pPr indent="0" lvl="0" marL="0" rtl="0" algn="just">
              <a:spcBef>
                <a:spcPts val="0"/>
              </a:spcBef>
              <a:spcAft>
                <a:spcPts val="0"/>
              </a:spcAft>
              <a:buNone/>
            </a:pPr>
            <a:r>
              <a:rPr lang="pt-BR" sz="1300">
                <a:solidFill>
                  <a:schemeClr val="dk1"/>
                </a:solidFill>
                <a:latin typeface="Montserrat"/>
                <a:ea typeface="Montserrat"/>
                <a:cs typeface="Montserrat"/>
                <a:sym typeface="Montserrat"/>
              </a:rPr>
              <a:t>A  instrução</a:t>
            </a:r>
            <a:r>
              <a:rPr b="1" lang="pt-BR" sz="1300">
                <a:solidFill>
                  <a:srgbClr val="E83E8C"/>
                </a:solidFill>
                <a:latin typeface="Montserrat"/>
                <a:ea typeface="Montserrat"/>
                <a:cs typeface="Montserrat"/>
                <a:sym typeface="Montserrat"/>
              </a:rPr>
              <a:t> CREATE TABLE</a:t>
            </a:r>
            <a:r>
              <a:rPr lang="pt-BR" sz="1300">
                <a:solidFill>
                  <a:schemeClr val="dk1"/>
                </a:solidFill>
                <a:latin typeface="Montserrat"/>
                <a:ea typeface="Montserrat"/>
                <a:cs typeface="Montserrat"/>
                <a:sym typeface="Montserrat"/>
              </a:rPr>
              <a:t> é usada para criar uma nova tabela em um banco de dados.</a:t>
            </a:r>
            <a:endParaRPr sz="1300">
              <a:solidFill>
                <a:schemeClr val="dk1"/>
              </a:solidFill>
              <a:latin typeface="Montserrat"/>
              <a:ea typeface="Montserrat"/>
              <a:cs typeface="Montserrat"/>
              <a:sym typeface="Montserrat"/>
            </a:endParaRPr>
          </a:p>
          <a:p>
            <a:pPr indent="0" lvl="0" marL="0" rtl="0" algn="l">
              <a:lnSpc>
                <a:spcPct val="115000"/>
              </a:lnSpc>
              <a:spcBef>
                <a:spcPts val="1400"/>
              </a:spcBef>
              <a:spcAft>
                <a:spcPts val="0"/>
              </a:spcAft>
              <a:buClr>
                <a:schemeClr val="dk1"/>
              </a:buClr>
              <a:buSzPts val="1100"/>
              <a:buFont typeface="Arial"/>
              <a:buNone/>
            </a:pPr>
            <a:r>
              <a:rPr lang="pt-BR" sz="1300">
                <a:solidFill>
                  <a:schemeClr val="dk1"/>
                </a:solidFill>
                <a:latin typeface="Montserrat"/>
                <a:ea typeface="Montserrat"/>
                <a:cs typeface="Montserrat"/>
                <a:sym typeface="Montserrat"/>
              </a:rPr>
              <a:t>Os parâmetros de </a:t>
            </a:r>
            <a:r>
              <a:rPr b="1" lang="pt-BR" sz="1300">
                <a:solidFill>
                  <a:schemeClr val="dk1"/>
                </a:solidFill>
                <a:latin typeface="Montserrat"/>
                <a:ea typeface="Montserrat"/>
                <a:cs typeface="Montserrat"/>
                <a:sym typeface="Montserrat"/>
              </a:rPr>
              <a:t>coluna</a:t>
            </a:r>
            <a:r>
              <a:rPr lang="pt-BR" sz="1300">
                <a:solidFill>
                  <a:schemeClr val="dk1"/>
                </a:solidFill>
                <a:latin typeface="Montserrat"/>
                <a:ea typeface="Montserrat"/>
                <a:cs typeface="Montserrat"/>
                <a:sym typeface="Montserrat"/>
              </a:rPr>
              <a:t> especificam os nomes das colunas da tabela.</a:t>
            </a:r>
            <a:endParaRPr sz="1300">
              <a:solidFill>
                <a:schemeClr val="dk1"/>
              </a:solidFill>
              <a:latin typeface="Montserrat"/>
              <a:ea typeface="Montserrat"/>
              <a:cs typeface="Montserrat"/>
              <a:sym typeface="Montserrat"/>
            </a:endParaRPr>
          </a:p>
          <a:p>
            <a:pPr indent="0" lvl="0" marL="0" rtl="0" algn="l">
              <a:lnSpc>
                <a:spcPct val="115000"/>
              </a:lnSpc>
              <a:spcBef>
                <a:spcPts val="1400"/>
              </a:spcBef>
              <a:spcAft>
                <a:spcPts val="1400"/>
              </a:spcAft>
              <a:buNone/>
            </a:pPr>
            <a:r>
              <a:rPr lang="pt-BR" sz="1300">
                <a:solidFill>
                  <a:schemeClr val="dk1"/>
                </a:solidFill>
                <a:latin typeface="Montserrat"/>
                <a:ea typeface="Montserrat"/>
                <a:cs typeface="Montserrat"/>
                <a:sym typeface="Montserrat"/>
              </a:rPr>
              <a:t>O parâmetro </a:t>
            </a:r>
            <a:r>
              <a:rPr b="1" lang="pt-BR" sz="1300">
                <a:solidFill>
                  <a:schemeClr val="dk1"/>
                </a:solidFill>
                <a:latin typeface="Montserrat"/>
                <a:ea typeface="Montserrat"/>
                <a:cs typeface="Montserrat"/>
                <a:sym typeface="Montserrat"/>
              </a:rPr>
              <a:t>tipo</a:t>
            </a:r>
            <a:r>
              <a:rPr lang="pt-BR" sz="1300">
                <a:solidFill>
                  <a:schemeClr val="dk1"/>
                </a:solidFill>
                <a:latin typeface="Montserrat"/>
                <a:ea typeface="Montserrat"/>
                <a:cs typeface="Montserrat"/>
                <a:sym typeface="Montserrat"/>
              </a:rPr>
              <a:t> especifica o tipo de dados que a coluna pode conter (por exemplo, varchar, integer, date, etc.)</a:t>
            </a:r>
            <a:endParaRPr sz="1150">
              <a:solidFill>
                <a:schemeClr val="dk1"/>
              </a:solidFill>
              <a:highlight>
                <a:srgbClr val="FFFFFF"/>
              </a:highlight>
              <a:latin typeface="Verdana"/>
              <a:ea typeface="Verdana"/>
              <a:cs typeface="Verdana"/>
              <a:sym typeface="Verdana"/>
            </a:endParaRPr>
          </a:p>
        </p:txBody>
      </p:sp>
      <p:pic>
        <p:nvPicPr>
          <p:cNvPr id="540" name="Google Shape;540;g11eb0e7fc98_0_1018"/>
          <p:cNvPicPr preferRelativeResize="0"/>
          <p:nvPr/>
        </p:nvPicPr>
        <p:blipFill>
          <a:blip r:embed="rId8">
            <a:alphaModFix/>
          </a:blip>
          <a:stretch>
            <a:fillRect/>
          </a:stretch>
        </p:blipFill>
        <p:spPr>
          <a:xfrm>
            <a:off x="1845586" y="2593349"/>
            <a:ext cx="3909425" cy="1967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pic>
        <p:nvPicPr>
          <p:cNvPr id="545" name="Google Shape;545;g11eb0e7fc98_0_1029"/>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546" name="Google Shape;546;g11eb0e7fc98_0_1029"/>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547" name="Google Shape;547;g11eb0e7fc98_0_1029"/>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548" name="Google Shape;548;g11eb0e7fc98_0_1029"/>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549" name="Google Shape;549;g11eb0e7fc98_0_1029"/>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550" name="Google Shape;550;g11eb0e7fc98_0_1029"/>
          <p:cNvSpPr txBox="1"/>
          <p:nvPr>
            <p:ph idx="1" type="body"/>
          </p:nvPr>
        </p:nvSpPr>
        <p:spPr>
          <a:xfrm>
            <a:off x="303500" y="87000"/>
            <a:ext cx="69936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1900">
                <a:solidFill>
                  <a:srgbClr val="0086FF"/>
                </a:solidFill>
                <a:latin typeface="Montserrat"/>
                <a:ea typeface="Montserrat"/>
                <a:cs typeface="Montserrat"/>
                <a:sym typeface="Montserrat"/>
              </a:rPr>
              <a:t>6. SQL Nativo</a:t>
            </a:r>
            <a:endParaRPr b="1" sz="1900">
              <a:solidFill>
                <a:srgbClr val="0086FF"/>
              </a:solidFill>
              <a:latin typeface="Montserrat"/>
              <a:ea typeface="Montserrat"/>
              <a:cs typeface="Montserrat"/>
              <a:sym typeface="Montserrat"/>
            </a:endParaRPr>
          </a:p>
        </p:txBody>
      </p:sp>
      <p:sp>
        <p:nvSpPr>
          <p:cNvPr id="551" name="Google Shape;551;g11eb0e7fc98_0_1029"/>
          <p:cNvSpPr txBox="1"/>
          <p:nvPr/>
        </p:nvSpPr>
        <p:spPr>
          <a:xfrm>
            <a:off x="464875" y="745425"/>
            <a:ext cx="6864900" cy="1164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pt-BR" sz="1300">
                <a:solidFill>
                  <a:schemeClr val="dk1"/>
                </a:solidFill>
                <a:latin typeface="Montserrat"/>
                <a:ea typeface="Montserrat"/>
                <a:cs typeface="Montserrat"/>
                <a:sym typeface="Montserrat"/>
              </a:rPr>
              <a:t>6.2 Drop table</a:t>
            </a:r>
            <a:endParaRPr b="1" sz="1300">
              <a:solidFill>
                <a:schemeClr val="dk1"/>
              </a:solidFill>
              <a:highlight>
                <a:schemeClr val="lt1"/>
              </a:highlight>
              <a:latin typeface="Montserrat"/>
              <a:ea typeface="Montserrat"/>
              <a:cs typeface="Montserrat"/>
              <a:sym typeface="Montserrat"/>
            </a:endParaRPr>
          </a:p>
          <a:p>
            <a:pPr indent="0" lvl="0" marL="0" rtl="0" algn="just">
              <a:spcBef>
                <a:spcPts val="0"/>
              </a:spcBef>
              <a:spcAft>
                <a:spcPts val="0"/>
              </a:spcAft>
              <a:buNone/>
            </a:pPr>
            <a:r>
              <a:rPr lang="pt-BR" sz="1300">
                <a:solidFill>
                  <a:schemeClr val="dk1"/>
                </a:solidFill>
                <a:latin typeface="Montserrat"/>
                <a:ea typeface="Montserrat"/>
                <a:cs typeface="Montserrat"/>
                <a:sym typeface="Montserrat"/>
              </a:rPr>
              <a:t>A  instrução</a:t>
            </a:r>
            <a:r>
              <a:rPr b="1" lang="pt-BR" sz="1300">
                <a:solidFill>
                  <a:srgbClr val="E83E8C"/>
                </a:solidFill>
                <a:latin typeface="Montserrat"/>
                <a:ea typeface="Montserrat"/>
                <a:cs typeface="Montserrat"/>
                <a:sym typeface="Montserrat"/>
              </a:rPr>
              <a:t> DROP TABLE</a:t>
            </a:r>
            <a:r>
              <a:rPr lang="pt-BR" sz="1300">
                <a:solidFill>
                  <a:schemeClr val="dk1"/>
                </a:solidFill>
                <a:latin typeface="Montserrat"/>
                <a:ea typeface="Montserrat"/>
                <a:cs typeface="Montserrat"/>
                <a:sym typeface="Montserrat"/>
              </a:rPr>
              <a:t> é usada para excluir uma tabela em um banco de dados.</a:t>
            </a:r>
            <a:endParaRPr sz="1300">
              <a:solidFill>
                <a:schemeClr val="dk1"/>
              </a:solidFill>
              <a:latin typeface="Montserrat"/>
              <a:ea typeface="Montserrat"/>
              <a:cs typeface="Montserrat"/>
              <a:sym typeface="Montserrat"/>
            </a:endParaRPr>
          </a:p>
          <a:p>
            <a:pPr indent="0" lvl="0" marL="0" rtl="0" algn="l">
              <a:lnSpc>
                <a:spcPct val="115000"/>
              </a:lnSpc>
              <a:spcBef>
                <a:spcPts val="1400"/>
              </a:spcBef>
              <a:spcAft>
                <a:spcPts val="1400"/>
              </a:spcAft>
              <a:buNone/>
            </a:pPr>
            <a:r>
              <a:rPr lang="pt-BR" sz="1300">
                <a:solidFill>
                  <a:schemeClr val="dk1"/>
                </a:solidFill>
                <a:latin typeface="Montserrat"/>
                <a:ea typeface="Montserrat"/>
                <a:cs typeface="Montserrat"/>
                <a:sym typeface="Montserrat"/>
              </a:rPr>
              <a:t>A seguir a sintaxe da instrução:</a:t>
            </a:r>
            <a:endParaRPr sz="1300">
              <a:solidFill>
                <a:schemeClr val="dk1"/>
              </a:solidFill>
              <a:latin typeface="Montserrat"/>
              <a:ea typeface="Montserrat"/>
              <a:cs typeface="Montserrat"/>
              <a:sym typeface="Montserrat"/>
            </a:endParaRPr>
          </a:p>
        </p:txBody>
      </p:sp>
      <p:pic>
        <p:nvPicPr>
          <p:cNvPr id="552" name="Google Shape;552;g11eb0e7fc98_0_1029"/>
          <p:cNvPicPr preferRelativeResize="0"/>
          <p:nvPr/>
        </p:nvPicPr>
        <p:blipFill>
          <a:blip r:embed="rId8">
            <a:alphaModFix/>
          </a:blip>
          <a:stretch>
            <a:fillRect/>
          </a:stretch>
        </p:blipFill>
        <p:spPr>
          <a:xfrm>
            <a:off x="1626588" y="2365925"/>
            <a:ext cx="4347425" cy="15824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pic>
        <p:nvPicPr>
          <p:cNvPr id="557" name="Google Shape;557;g11eb0e7fc98_0_1040"/>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558" name="Google Shape;558;g11eb0e7fc98_0_1040"/>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559" name="Google Shape;559;g11eb0e7fc98_0_1040"/>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560" name="Google Shape;560;g11eb0e7fc98_0_1040"/>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561" name="Google Shape;561;g11eb0e7fc98_0_1040"/>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562" name="Google Shape;562;g11eb0e7fc98_0_1040"/>
          <p:cNvSpPr txBox="1"/>
          <p:nvPr>
            <p:ph idx="1" type="body"/>
          </p:nvPr>
        </p:nvSpPr>
        <p:spPr>
          <a:xfrm>
            <a:off x="303500" y="87000"/>
            <a:ext cx="69936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1900">
                <a:solidFill>
                  <a:srgbClr val="0086FF"/>
                </a:solidFill>
                <a:latin typeface="Montserrat"/>
                <a:ea typeface="Montserrat"/>
                <a:cs typeface="Montserrat"/>
                <a:sym typeface="Montserrat"/>
              </a:rPr>
              <a:t>6. SQL Nativo</a:t>
            </a:r>
            <a:endParaRPr b="1" sz="1900">
              <a:solidFill>
                <a:srgbClr val="0086FF"/>
              </a:solidFill>
              <a:latin typeface="Montserrat"/>
              <a:ea typeface="Montserrat"/>
              <a:cs typeface="Montserrat"/>
              <a:sym typeface="Montserrat"/>
            </a:endParaRPr>
          </a:p>
        </p:txBody>
      </p:sp>
      <p:sp>
        <p:nvSpPr>
          <p:cNvPr id="563" name="Google Shape;563;g11eb0e7fc98_0_1040"/>
          <p:cNvSpPr txBox="1"/>
          <p:nvPr/>
        </p:nvSpPr>
        <p:spPr>
          <a:xfrm>
            <a:off x="464875" y="745425"/>
            <a:ext cx="6864900" cy="1164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pt-BR" sz="1300">
                <a:solidFill>
                  <a:schemeClr val="dk1"/>
                </a:solidFill>
                <a:latin typeface="Montserrat"/>
                <a:ea typeface="Montserrat"/>
                <a:cs typeface="Montserrat"/>
                <a:sym typeface="Montserrat"/>
              </a:rPr>
              <a:t>6.3 Alter table</a:t>
            </a:r>
            <a:endParaRPr b="1" sz="1300">
              <a:solidFill>
                <a:schemeClr val="dk1"/>
              </a:solidFill>
              <a:highlight>
                <a:schemeClr val="lt1"/>
              </a:highlight>
              <a:latin typeface="Montserrat"/>
              <a:ea typeface="Montserrat"/>
              <a:cs typeface="Montserrat"/>
              <a:sym typeface="Montserrat"/>
            </a:endParaRPr>
          </a:p>
          <a:p>
            <a:pPr indent="0" lvl="0" marL="0" rtl="0" algn="just">
              <a:spcBef>
                <a:spcPts val="0"/>
              </a:spcBef>
              <a:spcAft>
                <a:spcPts val="0"/>
              </a:spcAft>
              <a:buNone/>
            </a:pPr>
            <a:r>
              <a:rPr lang="pt-BR" sz="1300">
                <a:solidFill>
                  <a:schemeClr val="dk1"/>
                </a:solidFill>
                <a:latin typeface="Montserrat"/>
                <a:ea typeface="Montserrat"/>
                <a:cs typeface="Montserrat"/>
                <a:sym typeface="Montserrat"/>
              </a:rPr>
              <a:t>A  instrução</a:t>
            </a:r>
            <a:r>
              <a:rPr b="1" lang="pt-BR" sz="1300">
                <a:solidFill>
                  <a:srgbClr val="E83E8C"/>
                </a:solidFill>
                <a:latin typeface="Montserrat"/>
                <a:ea typeface="Montserrat"/>
                <a:cs typeface="Montserrat"/>
                <a:sym typeface="Montserrat"/>
              </a:rPr>
              <a:t> ALTER TABLE</a:t>
            </a:r>
            <a:r>
              <a:rPr lang="pt-BR" sz="1300">
                <a:solidFill>
                  <a:schemeClr val="dk1"/>
                </a:solidFill>
                <a:latin typeface="Montserrat"/>
                <a:ea typeface="Montserrat"/>
                <a:cs typeface="Montserrat"/>
                <a:sym typeface="Montserrat"/>
              </a:rPr>
              <a:t> é usada para adicionar, excluir ou modificar colunas em uma tabela existente</a:t>
            </a:r>
            <a:r>
              <a:rPr lang="pt-BR" sz="1150">
                <a:solidFill>
                  <a:schemeClr val="dk1"/>
                </a:solidFill>
                <a:highlight>
                  <a:srgbClr val="FFFFFF"/>
                </a:highlight>
                <a:latin typeface="Verdana"/>
                <a:ea typeface="Verdana"/>
                <a:cs typeface="Verdana"/>
                <a:sym typeface="Verdana"/>
              </a:rPr>
              <a:t>.</a:t>
            </a:r>
            <a:endParaRPr sz="1300">
              <a:solidFill>
                <a:schemeClr val="dk1"/>
              </a:solidFill>
              <a:latin typeface="Montserrat"/>
              <a:ea typeface="Montserrat"/>
              <a:cs typeface="Montserrat"/>
              <a:sym typeface="Montserrat"/>
            </a:endParaRPr>
          </a:p>
          <a:p>
            <a:pPr indent="0" lvl="0" marL="0" rtl="0" algn="l">
              <a:lnSpc>
                <a:spcPct val="115000"/>
              </a:lnSpc>
              <a:spcBef>
                <a:spcPts val="1400"/>
              </a:spcBef>
              <a:spcAft>
                <a:spcPts val="1400"/>
              </a:spcAft>
              <a:buNone/>
            </a:pPr>
            <a:r>
              <a:rPr lang="pt-BR" sz="1300">
                <a:solidFill>
                  <a:schemeClr val="dk1"/>
                </a:solidFill>
                <a:latin typeface="Montserrat"/>
                <a:ea typeface="Montserrat"/>
                <a:cs typeface="Montserrat"/>
                <a:sym typeface="Montserrat"/>
              </a:rPr>
              <a:t>A seguir a sintaxe da instrução de adição, exclusão ou alteração de campos:</a:t>
            </a:r>
            <a:endParaRPr sz="1300">
              <a:solidFill>
                <a:schemeClr val="dk1"/>
              </a:solidFill>
              <a:latin typeface="Montserrat"/>
              <a:ea typeface="Montserrat"/>
              <a:cs typeface="Montserrat"/>
              <a:sym typeface="Montserrat"/>
            </a:endParaRPr>
          </a:p>
        </p:txBody>
      </p:sp>
      <p:pic>
        <p:nvPicPr>
          <p:cNvPr id="564" name="Google Shape;564;g11eb0e7fc98_0_1040"/>
          <p:cNvPicPr preferRelativeResize="0"/>
          <p:nvPr/>
        </p:nvPicPr>
        <p:blipFill>
          <a:blip r:embed="rId8">
            <a:alphaModFix/>
          </a:blip>
          <a:stretch>
            <a:fillRect/>
          </a:stretch>
        </p:blipFill>
        <p:spPr>
          <a:xfrm>
            <a:off x="1326112" y="2065250"/>
            <a:ext cx="4948375" cy="22417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pic>
        <p:nvPicPr>
          <p:cNvPr id="569" name="Google Shape;569;g11eb0e7fc98_0_1051"/>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570" name="Google Shape;570;g11eb0e7fc98_0_1051"/>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571" name="Google Shape;571;g11eb0e7fc98_0_1051"/>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572" name="Google Shape;572;g11eb0e7fc98_0_1051"/>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573" name="Google Shape;573;g11eb0e7fc98_0_1051"/>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574" name="Google Shape;574;g11eb0e7fc98_0_1051"/>
          <p:cNvSpPr txBox="1"/>
          <p:nvPr>
            <p:ph idx="1" type="body"/>
          </p:nvPr>
        </p:nvSpPr>
        <p:spPr>
          <a:xfrm>
            <a:off x="303500" y="87000"/>
            <a:ext cx="69936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1900">
                <a:solidFill>
                  <a:srgbClr val="0086FF"/>
                </a:solidFill>
                <a:latin typeface="Montserrat"/>
                <a:ea typeface="Montserrat"/>
                <a:cs typeface="Montserrat"/>
                <a:sym typeface="Montserrat"/>
              </a:rPr>
              <a:t>6. SQL Nativo</a:t>
            </a:r>
            <a:endParaRPr b="1" sz="1900">
              <a:solidFill>
                <a:srgbClr val="0086FF"/>
              </a:solidFill>
              <a:latin typeface="Montserrat"/>
              <a:ea typeface="Montserrat"/>
              <a:cs typeface="Montserrat"/>
              <a:sym typeface="Montserrat"/>
            </a:endParaRPr>
          </a:p>
        </p:txBody>
      </p:sp>
      <p:sp>
        <p:nvSpPr>
          <p:cNvPr id="575" name="Google Shape;575;g11eb0e7fc98_0_1051"/>
          <p:cNvSpPr txBox="1"/>
          <p:nvPr/>
        </p:nvSpPr>
        <p:spPr>
          <a:xfrm>
            <a:off x="464875" y="745425"/>
            <a:ext cx="6864900" cy="964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pt-BR" sz="1300">
                <a:solidFill>
                  <a:schemeClr val="dk1"/>
                </a:solidFill>
                <a:latin typeface="Montserrat"/>
                <a:ea typeface="Montserrat"/>
                <a:cs typeface="Montserrat"/>
                <a:sym typeface="Montserrat"/>
              </a:rPr>
              <a:t>6.4 Insert into</a:t>
            </a:r>
            <a:endParaRPr b="1" sz="1300">
              <a:solidFill>
                <a:schemeClr val="dk1"/>
              </a:solidFill>
              <a:highlight>
                <a:schemeClr val="lt1"/>
              </a:highlight>
              <a:latin typeface="Montserrat"/>
              <a:ea typeface="Montserrat"/>
              <a:cs typeface="Montserrat"/>
              <a:sym typeface="Montserrat"/>
            </a:endParaRPr>
          </a:p>
          <a:p>
            <a:pPr indent="0" lvl="0" marL="0" rtl="0" algn="just">
              <a:spcBef>
                <a:spcPts val="0"/>
              </a:spcBef>
              <a:spcAft>
                <a:spcPts val="0"/>
              </a:spcAft>
              <a:buNone/>
            </a:pPr>
            <a:r>
              <a:rPr lang="pt-BR" sz="1300">
                <a:solidFill>
                  <a:schemeClr val="dk1"/>
                </a:solidFill>
                <a:latin typeface="Montserrat"/>
                <a:ea typeface="Montserrat"/>
                <a:cs typeface="Montserrat"/>
                <a:sym typeface="Montserrat"/>
              </a:rPr>
              <a:t>A  instrução</a:t>
            </a:r>
            <a:r>
              <a:rPr b="1" lang="pt-BR" sz="1300">
                <a:solidFill>
                  <a:srgbClr val="E83E8C"/>
                </a:solidFill>
                <a:latin typeface="Montserrat"/>
                <a:ea typeface="Montserrat"/>
                <a:cs typeface="Montserrat"/>
                <a:sym typeface="Montserrat"/>
              </a:rPr>
              <a:t> INSERT INTO</a:t>
            </a:r>
            <a:r>
              <a:rPr lang="pt-BR" sz="1300">
                <a:solidFill>
                  <a:schemeClr val="dk1"/>
                </a:solidFill>
                <a:latin typeface="Montserrat"/>
                <a:ea typeface="Montserrat"/>
                <a:cs typeface="Montserrat"/>
                <a:sym typeface="Montserrat"/>
              </a:rPr>
              <a:t> é usada para inserir novos registros em uma tabela</a:t>
            </a:r>
            <a:r>
              <a:rPr lang="pt-BR" sz="1150">
                <a:solidFill>
                  <a:schemeClr val="dk1"/>
                </a:solidFill>
                <a:highlight>
                  <a:srgbClr val="FFFFFF"/>
                </a:highlight>
                <a:latin typeface="Verdana"/>
                <a:ea typeface="Verdana"/>
                <a:cs typeface="Verdana"/>
                <a:sym typeface="Verdana"/>
              </a:rPr>
              <a:t>.</a:t>
            </a:r>
            <a:endParaRPr sz="1300">
              <a:solidFill>
                <a:schemeClr val="dk1"/>
              </a:solidFill>
              <a:latin typeface="Montserrat"/>
              <a:ea typeface="Montserrat"/>
              <a:cs typeface="Montserrat"/>
              <a:sym typeface="Montserrat"/>
            </a:endParaRPr>
          </a:p>
          <a:p>
            <a:pPr indent="0" lvl="0" marL="0" rtl="0" algn="l">
              <a:lnSpc>
                <a:spcPct val="115000"/>
              </a:lnSpc>
              <a:spcBef>
                <a:spcPts val="1400"/>
              </a:spcBef>
              <a:spcAft>
                <a:spcPts val="1400"/>
              </a:spcAft>
              <a:buNone/>
            </a:pPr>
            <a:r>
              <a:rPr lang="pt-BR" sz="1300">
                <a:solidFill>
                  <a:schemeClr val="dk1"/>
                </a:solidFill>
                <a:latin typeface="Montserrat"/>
                <a:ea typeface="Montserrat"/>
                <a:cs typeface="Montserrat"/>
                <a:sym typeface="Montserrat"/>
              </a:rPr>
              <a:t>Devemos  especificar os </a:t>
            </a:r>
            <a:r>
              <a:rPr b="1" lang="pt-BR" sz="1300">
                <a:solidFill>
                  <a:schemeClr val="dk1"/>
                </a:solidFill>
                <a:latin typeface="Montserrat"/>
                <a:ea typeface="Montserrat"/>
                <a:cs typeface="Montserrat"/>
                <a:sym typeface="Montserrat"/>
              </a:rPr>
              <a:t>nomes</a:t>
            </a:r>
            <a:r>
              <a:rPr lang="pt-BR" sz="1300">
                <a:solidFill>
                  <a:schemeClr val="dk1"/>
                </a:solidFill>
                <a:latin typeface="Montserrat"/>
                <a:ea typeface="Montserrat"/>
                <a:cs typeface="Montserrat"/>
                <a:sym typeface="Montserrat"/>
              </a:rPr>
              <a:t> das colunas e os </a:t>
            </a:r>
            <a:r>
              <a:rPr b="1" lang="pt-BR" sz="1300">
                <a:solidFill>
                  <a:schemeClr val="dk1"/>
                </a:solidFill>
                <a:latin typeface="Montserrat"/>
                <a:ea typeface="Montserrat"/>
                <a:cs typeface="Montserrat"/>
                <a:sym typeface="Montserrat"/>
              </a:rPr>
              <a:t>valores</a:t>
            </a:r>
            <a:r>
              <a:rPr lang="pt-BR" sz="1300">
                <a:solidFill>
                  <a:schemeClr val="dk1"/>
                </a:solidFill>
                <a:latin typeface="Montserrat"/>
                <a:ea typeface="Montserrat"/>
                <a:cs typeface="Montserrat"/>
                <a:sym typeface="Montserrat"/>
              </a:rPr>
              <a:t> a serem inseridos:</a:t>
            </a:r>
            <a:endParaRPr sz="1300">
              <a:solidFill>
                <a:schemeClr val="dk1"/>
              </a:solidFill>
              <a:latin typeface="Montserrat"/>
              <a:ea typeface="Montserrat"/>
              <a:cs typeface="Montserrat"/>
              <a:sym typeface="Montserrat"/>
            </a:endParaRPr>
          </a:p>
        </p:txBody>
      </p:sp>
      <p:pic>
        <p:nvPicPr>
          <p:cNvPr id="576" name="Google Shape;576;g11eb0e7fc98_0_1051"/>
          <p:cNvPicPr preferRelativeResize="0"/>
          <p:nvPr/>
        </p:nvPicPr>
        <p:blipFill>
          <a:blip r:embed="rId8">
            <a:alphaModFix/>
          </a:blip>
          <a:stretch>
            <a:fillRect/>
          </a:stretch>
        </p:blipFill>
        <p:spPr>
          <a:xfrm>
            <a:off x="1244850" y="2205750"/>
            <a:ext cx="5110900" cy="2183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g11eb0e7fc98_0_668"/>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152" name="Google Shape;152;g11eb0e7fc98_0_668"/>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153" name="Google Shape;153;g11eb0e7fc98_0_668"/>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154" name="Google Shape;154;g11eb0e7fc98_0_668"/>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155" name="Google Shape;155;g11eb0e7fc98_0_668"/>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156" name="Google Shape;156;g11eb0e7fc98_0_668"/>
          <p:cNvSpPr txBox="1"/>
          <p:nvPr>
            <p:ph idx="1" type="body"/>
          </p:nvPr>
        </p:nvSpPr>
        <p:spPr>
          <a:xfrm>
            <a:off x="303500" y="87000"/>
            <a:ext cx="69936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800"/>
              <a:buNone/>
            </a:pPr>
            <a:r>
              <a:rPr b="1" lang="pt-BR" sz="2300">
                <a:solidFill>
                  <a:srgbClr val="0086FF"/>
                </a:solidFill>
                <a:latin typeface="Montserrat"/>
                <a:ea typeface="Montserrat"/>
                <a:cs typeface="Montserrat"/>
                <a:sym typeface="Montserrat"/>
              </a:rPr>
              <a:t>1. A diferença entre SGBD e banco de dados</a:t>
            </a:r>
            <a:endParaRPr b="1" sz="2300">
              <a:solidFill>
                <a:srgbClr val="0086FF"/>
              </a:solidFill>
              <a:latin typeface="Montserrat"/>
              <a:ea typeface="Montserrat"/>
              <a:cs typeface="Montserrat"/>
              <a:sym typeface="Montserrat"/>
            </a:endParaRPr>
          </a:p>
          <a:p>
            <a:pPr indent="0" lvl="0" marL="0" rtl="0" algn="ctr">
              <a:lnSpc>
                <a:spcPct val="115000"/>
              </a:lnSpc>
              <a:spcBef>
                <a:spcPts val="1600"/>
              </a:spcBef>
              <a:spcAft>
                <a:spcPts val="1600"/>
              </a:spcAft>
              <a:buSzPts val="1800"/>
              <a:buNone/>
            </a:pPr>
            <a:r>
              <a:t/>
            </a:r>
            <a:endParaRPr b="1" sz="2300">
              <a:solidFill>
                <a:srgbClr val="0086FF"/>
              </a:solidFill>
              <a:latin typeface="Montserrat"/>
              <a:ea typeface="Montserrat"/>
              <a:cs typeface="Montserrat"/>
              <a:sym typeface="Montserrat"/>
            </a:endParaRPr>
          </a:p>
        </p:txBody>
      </p:sp>
      <p:sp>
        <p:nvSpPr>
          <p:cNvPr id="157" name="Google Shape;157;g11eb0e7fc98_0_668"/>
          <p:cNvSpPr txBox="1"/>
          <p:nvPr/>
        </p:nvSpPr>
        <p:spPr>
          <a:xfrm>
            <a:off x="464875" y="974025"/>
            <a:ext cx="6864900" cy="3186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pt-BR" sz="1300">
                <a:solidFill>
                  <a:schemeClr val="dk1"/>
                </a:solidFill>
                <a:latin typeface="Montserrat"/>
                <a:ea typeface="Montserrat"/>
                <a:cs typeface="Montserrat"/>
                <a:sym typeface="Montserrat"/>
              </a:rPr>
              <a:t>1.2 </a:t>
            </a:r>
            <a:r>
              <a:rPr b="1" lang="pt-BR" sz="1300">
                <a:solidFill>
                  <a:schemeClr val="dk1"/>
                </a:solidFill>
                <a:highlight>
                  <a:schemeClr val="lt1"/>
                </a:highlight>
                <a:latin typeface="Montserrat"/>
                <a:ea typeface="Montserrat"/>
                <a:cs typeface="Montserrat"/>
                <a:sym typeface="Montserrat"/>
              </a:rPr>
              <a:t>Sistema de Gerenciamento de Banco de Dados (SGBD)</a:t>
            </a:r>
            <a:endParaRPr/>
          </a:p>
          <a:p>
            <a:pPr indent="0" lvl="0" marL="0" rtl="0" algn="l">
              <a:spcBef>
                <a:spcPts val="0"/>
              </a:spcBef>
              <a:spcAft>
                <a:spcPts val="0"/>
              </a:spcAft>
              <a:buNone/>
            </a:pPr>
            <a:r>
              <a:rPr lang="pt-BR" sz="1300">
                <a:latin typeface="Montserrat"/>
                <a:ea typeface="Montserrat"/>
                <a:cs typeface="Montserrat"/>
                <a:sym typeface="Montserrat"/>
              </a:rPr>
              <a:t>Um SGBD é um software responsável por tornar o banco de dados gerenciável permitir que ele seja manipulado, ele ainda não é o software que vai ao usuário final e sim o que o DBA ou Database Admin irá utilizar. Sua principal função é facilitar a interface com o banco e do DBA. Um SGBD é um </a:t>
            </a:r>
            <a:r>
              <a:rPr b="1" lang="pt-BR" sz="1300">
                <a:latin typeface="Montserrat"/>
                <a:ea typeface="Montserrat"/>
                <a:cs typeface="Montserrat"/>
                <a:sym typeface="Montserrat"/>
              </a:rPr>
              <a:t>software de propósito geral </a:t>
            </a:r>
            <a:r>
              <a:rPr lang="pt-BR" sz="1300">
                <a:latin typeface="Montserrat"/>
                <a:ea typeface="Montserrat"/>
                <a:cs typeface="Montserrat"/>
                <a:sym typeface="Montserrat"/>
              </a:rPr>
              <a:t>que facilita o processo de definir, construir, manipular e compartilhar bancos de dados entre vários usuários e aplicações.</a:t>
            </a:r>
            <a:endParaRPr sz="1300">
              <a:latin typeface="Montserrat"/>
              <a:ea typeface="Montserrat"/>
              <a:cs typeface="Montserrat"/>
              <a:sym typeface="Montserrat"/>
            </a:endParaRPr>
          </a:p>
          <a:p>
            <a:pPr indent="0" lvl="0" marL="0" rtl="0" algn="l">
              <a:spcBef>
                <a:spcPts val="0"/>
              </a:spcBef>
              <a:spcAft>
                <a:spcPts val="0"/>
              </a:spcAft>
              <a:buNone/>
            </a:pPr>
            <a:r>
              <a:t/>
            </a:r>
            <a:endParaRPr sz="1300">
              <a:latin typeface="Montserrat"/>
              <a:ea typeface="Montserrat"/>
              <a:cs typeface="Montserrat"/>
              <a:sym typeface="Montserrat"/>
            </a:endParaRPr>
          </a:p>
          <a:p>
            <a:pPr indent="0" lvl="0" marL="0" rtl="0" algn="l">
              <a:spcBef>
                <a:spcPts val="0"/>
              </a:spcBef>
              <a:spcAft>
                <a:spcPts val="0"/>
              </a:spcAft>
              <a:buNone/>
            </a:pPr>
            <a:r>
              <a:rPr lang="pt-BR" sz="1300">
                <a:latin typeface="Montserrat"/>
                <a:ea typeface="Montserrat"/>
                <a:cs typeface="Montserrat"/>
                <a:sym typeface="Montserrat"/>
              </a:rPr>
              <a:t>Segue uma lista de </a:t>
            </a:r>
            <a:r>
              <a:rPr b="1" lang="pt-BR" sz="1300">
                <a:latin typeface="Montserrat"/>
                <a:ea typeface="Montserrat"/>
                <a:cs typeface="Montserrat"/>
                <a:sym typeface="Montserrat"/>
              </a:rPr>
              <a:t>SGBDs</a:t>
            </a:r>
            <a:r>
              <a:rPr lang="pt-BR" sz="1300">
                <a:latin typeface="Montserrat"/>
                <a:ea typeface="Montserrat"/>
                <a:cs typeface="Montserrat"/>
                <a:sym typeface="Montserrat"/>
              </a:rPr>
              <a:t> mais utilizados:</a:t>
            </a:r>
            <a:endParaRPr sz="1300">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pt-BR" sz="1300">
                <a:latin typeface="Montserrat"/>
                <a:ea typeface="Montserrat"/>
                <a:cs typeface="Montserrat"/>
                <a:sym typeface="Montserrat"/>
              </a:rPr>
              <a:t>Oracle</a:t>
            </a:r>
            <a:endParaRPr sz="1300">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pt-BR" sz="1300">
                <a:latin typeface="Montserrat"/>
                <a:ea typeface="Montserrat"/>
                <a:cs typeface="Montserrat"/>
                <a:sym typeface="Montserrat"/>
              </a:rPr>
              <a:t>MySQL</a:t>
            </a:r>
            <a:endParaRPr sz="1300">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pt-BR" sz="1300">
                <a:latin typeface="Montserrat"/>
                <a:ea typeface="Montserrat"/>
                <a:cs typeface="Montserrat"/>
                <a:sym typeface="Montserrat"/>
              </a:rPr>
              <a:t>SQL Server</a:t>
            </a:r>
            <a:endParaRPr sz="1300">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pt-BR" sz="1300">
                <a:latin typeface="Montserrat"/>
                <a:ea typeface="Montserrat"/>
                <a:cs typeface="Montserrat"/>
                <a:sym typeface="Montserrat"/>
              </a:rPr>
              <a:t>PostregeSQL</a:t>
            </a:r>
            <a:endParaRPr sz="1300">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pt-BR" sz="1300">
                <a:latin typeface="Montserrat"/>
                <a:ea typeface="Montserrat"/>
                <a:cs typeface="Montserrat"/>
                <a:sym typeface="Montserrat"/>
              </a:rPr>
              <a:t>MongoDB</a:t>
            </a:r>
            <a:endParaRPr sz="1300">
              <a:latin typeface="Montserrat"/>
              <a:ea typeface="Montserrat"/>
              <a:cs typeface="Montserrat"/>
              <a:sym typeface="Montserrat"/>
            </a:endParaRPr>
          </a:p>
          <a:p>
            <a:pPr indent="0" lvl="0" marL="0" rtl="0" algn="l">
              <a:spcBef>
                <a:spcPts val="0"/>
              </a:spcBef>
              <a:spcAft>
                <a:spcPts val="0"/>
              </a:spcAft>
              <a:buNone/>
            </a:pPr>
            <a:r>
              <a:t/>
            </a:r>
            <a:endParaRPr sz="1300">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pic>
        <p:nvPicPr>
          <p:cNvPr id="581" name="Google Shape;581;g11eb0e7fc98_0_1062"/>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582" name="Google Shape;582;g11eb0e7fc98_0_1062"/>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583" name="Google Shape;583;g11eb0e7fc98_0_1062"/>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584" name="Google Shape;584;g11eb0e7fc98_0_1062"/>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585" name="Google Shape;585;g11eb0e7fc98_0_1062"/>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586" name="Google Shape;586;g11eb0e7fc98_0_1062"/>
          <p:cNvSpPr txBox="1"/>
          <p:nvPr>
            <p:ph idx="1" type="body"/>
          </p:nvPr>
        </p:nvSpPr>
        <p:spPr>
          <a:xfrm>
            <a:off x="303500" y="87000"/>
            <a:ext cx="69936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1900">
                <a:solidFill>
                  <a:srgbClr val="0086FF"/>
                </a:solidFill>
                <a:latin typeface="Montserrat"/>
                <a:ea typeface="Montserrat"/>
                <a:cs typeface="Montserrat"/>
                <a:sym typeface="Montserrat"/>
              </a:rPr>
              <a:t>6. SQL Nativo</a:t>
            </a:r>
            <a:endParaRPr b="1" sz="1900">
              <a:solidFill>
                <a:srgbClr val="0086FF"/>
              </a:solidFill>
              <a:latin typeface="Montserrat"/>
              <a:ea typeface="Montserrat"/>
              <a:cs typeface="Montserrat"/>
              <a:sym typeface="Montserrat"/>
            </a:endParaRPr>
          </a:p>
        </p:txBody>
      </p:sp>
      <p:sp>
        <p:nvSpPr>
          <p:cNvPr id="587" name="Google Shape;587;g11eb0e7fc98_0_1062"/>
          <p:cNvSpPr txBox="1"/>
          <p:nvPr/>
        </p:nvSpPr>
        <p:spPr>
          <a:xfrm>
            <a:off x="464875" y="745425"/>
            <a:ext cx="6864900" cy="1854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pt-BR" sz="1300">
                <a:solidFill>
                  <a:schemeClr val="dk1"/>
                </a:solidFill>
                <a:latin typeface="Montserrat"/>
                <a:ea typeface="Montserrat"/>
                <a:cs typeface="Montserrat"/>
                <a:sym typeface="Montserrat"/>
              </a:rPr>
              <a:t>6.5 Update</a:t>
            </a:r>
            <a:endParaRPr b="1" sz="1300">
              <a:solidFill>
                <a:schemeClr val="dk1"/>
              </a:solidFill>
              <a:highlight>
                <a:schemeClr val="lt1"/>
              </a:highlight>
              <a:latin typeface="Montserrat"/>
              <a:ea typeface="Montserrat"/>
              <a:cs typeface="Montserrat"/>
              <a:sym typeface="Montserrat"/>
            </a:endParaRPr>
          </a:p>
          <a:p>
            <a:pPr indent="0" lvl="0" marL="0" rtl="0" algn="just">
              <a:spcBef>
                <a:spcPts val="0"/>
              </a:spcBef>
              <a:spcAft>
                <a:spcPts val="0"/>
              </a:spcAft>
              <a:buNone/>
            </a:pPr>
            <a:r>
              <a:rPr lang="pt-BR" sz="1300">
                <a:solidFill>
                  <a:schemeClr val="dk1"/>
                </a:solidFill>
                <a:latin typeface="Montserrat"/>
                <a:ea typeface="Montserrat"/>
                <a:cs typeface="Montserrat"/>
                <a:sym typeface="Montserrat"/>
              </a:rPr>
              <a:t>A  instrução</a:t>
            </a:r>
            <a:r>
              <a:rPr b="1" lang="pt-BR" sz="1300">
                <a:solidFill>
                  <a:srgbClr val="E83E8C"/>
                </a:solidFill>
                <a:latin typeface="Montserrat"/>
                <a:ea typeface="Montserrat"/>
                <a:cs typeface="Montserrat"/>
                <a:sym typeface="Montserrat"/>
              </a:rPr>
              <a:t> UPDATE</a:t>
            </a:r>
            <a:r>
              <a:rPr lang="pt-BR" sz="1300">
                <a:solidFill>
                  <a:schemeClr val="dk1"/>
                </a:solidFill>
                <a:latin typeface="Montserrat"/>
                <a:ea typeface="Montserrat"/>
                <a:cs typeface="Montserrat"/>
                <a:sym typeface="Montserrat"/>
              </a:rPr>
              <a:t> é usada para modificar os registros existentes em uma tabela.</a:t>
            </a:r>
            <a:endParaRPr sz="1300">
              <a:solidFill>
                <a:schemeClr val="dk1"/>
              </a:solidFill>
              <a:latin typeface="Montserrat"/>
              <a:ea typeface="Montserrat"/>
              <a:cs typeface="Montserrat"/>
              <a:sym typeface="Montserrat"/>
            </a:endParaRPr>
          </a:p>
          <a:p>
            <a:pPr indent="0" lvl="0" marL="0" rtl="0" algn="l">
              <a:lnSpc>
                <a:spcPct val="115000"/>
              </a:lnSpc>
              <a:spcBef>
                <a:spcPts val="1400"/>
              </a:spcBef>
              <a:spcAft>
                <a:spcPts val="1400"/>
              </a:spcAft>
              <a:buNone/>
            </a:pPr>
            <a:r>
              <a:rPr lang="pt-BR" sz="1300">
                <a:solidFill>
                  <a:schemeClr val="dk1"/>
                </a:solidFill>
                <a:latin typeface="Montserrat"/>
                <a:ea typeface="Montserrat"/>
                <a:cs typeface="Montserrat"/>
                <a:sym typeface="Montserrat"/>
              </a:rPr>
              <a:t>É extremamente importante ter cuidado ao atualizar registros em uma tabela! Observe sempre a cláusula </a:t>
            </a:r>
            <a:r>
              <a:rPr b="1" lang="pt-BR" sz="1300">
                <a:solidFill>
                  <a:srgbClr val="E83E8C"/>
                </a:solidFill>
                <a:latin typeface="Montserrat"/>
                <a:ea typeface="Montserrat"/>
                <a:cs typeface="Montserrat"/>
                <a:sym typeface="Montserrat"/>
              </a:rPr>
              <a:t>WHERE</a:t>
            </a:r>
            <a:r>
              <a:rPr lang="pt-BR" sz="1300">
                <a:solidFill>
                  <a:schemeClr val="dk1"/>
                </a:solidFill>
                <a:latin typeface="Montserrat"/>
                <a:ea typeface="Montserrat"/>
                <a:cs typeface="Montserrat"/>
                <a:sym typeface="Montserrat"/>
              </a:rPr>
              <a:t> declaração. Ela especifica quais registros devem ser atualizados. Se você omitir essa cláusula, todos os registros da tabela serão atualizados!</a:t>
            </a:r>
            <a:endParaRPr sz="1300">
              <a:solidFill>
                <a:schemeClr val="dk1"/>
              </a:solidFill>
              <a:latin typeface="Montserrat"/>
              <a:ea typeface="Montserrat"/>
              <a:cs typeface="Montserrat"/>
              <a:sym typeface="Montserrat"/>
            </a:endParaRPr>
          </a:p>
        </p:txBody>
      </p:sp>
      <p:pic>
        <p:nvPicPr>
          <p:cNvPr id="588" name="Google Shape;588;g11eb0e7fc98_0_1062"/>
          <p:cNvPicPr preferRelativeResize="0"/>
          <p:nvPr/>
        </p:nvPicPr>
        <p:blipFill>
          <a:blip r:embed="rId8">
            <a:alphaModFix/>
          </a:blip>
          <a:stretch>
            <a:fillRect/>
          </a:stretch>
        </p:blipFill>
        <p:spPr>
          <a:xfrm>
            <a:off x="2139375" y="2760725"/>
            <a:ext cx="3321850" cy="19123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pic>
        <p:nvPicPr>
          <p:cNvPr id="593" name="Google Shape;593;g11eb0e7fc98_0_1073"/>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594" name="Google Shape;594;g11eb0e7fc98_0_1073"/>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595" name="Google Shape;595;g11eb0e7fc98_0_1073"/>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596" name="Google Shape;596;g11eb0e7fc98_0_1073"/>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597" name="Google Shape;597;g11eb0e7fc98_0_1073"/>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598" name="Google Shape;598;g11eb0e7fc98_0_1073"/>
          <p:cNvSpPr txBox="1"/>
          <p:nvPr>
            <p:ph idx="1" type="body"/>
          </p:nvPr>
        </p:nvSpPr>
        <p:spPr>
          <a:xfrm>
            <a:off x="303500" y="87000"/>
            <a:ext cx="69936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1900">
                <a:solidFill>
                  <a:srgbClr val="0086FF"/>
                </a:solidFill>
                <a:latin typeface="Montserrat"/>
                <a:ea typeface="Montserrat"/>
                <a:cs typeface="Montserrat"/>
                <a:sym typeface="Montserrat"/>
              </a:rPr>
              <a:t>6. SQL Nativo</a:t>
            </a:r>
            <a:endParaRPr b="1" sz="1900">
              <a:solidFill>
                <a:srgbClr val="0086FF"/>
              </a:solidFill>
              <a:latin typeface="Montserrat"/>
              <a:ea typeface="Montserrat"/>
              <a:cs typeface="Montserrat"/>
              <a:sym typeface="Montserrat"/>
            </a:endParaRPr>
          </a:p>
        </p:txBody>
      </p:sp>
      <p:sp>
        <p:nvSpPr>
          <p:cNvPr id="599" name="Google Shape;599;g11eb0e7fc98_0_1073"/>
          <p:cNvSpPr txBox="1"/>
          <p:nvPr/>
        </p:nvSpPr>
        <p:spPr>
          <a:xfrm>
            <a:off x="464875" y="745425"/>
            <a:ext cx="6864900" cy="1424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pt-BR" sz="1300">
                <a:solidFill>
                  <a:schemeClr val="dk1"/>
                </a:solidFill>
                <a:latin typeface="Montserrat"/>
                <a:ea typeface="Montserrat"/>
                <a:cs typeface="Montserrat"/>
                <a:sym typeface="Montserrat"/>
              </a:rPr>
              <a:t>6.6 Delete</a:t>
            </a:r>
            <a:endParaRPr b="1" sz="1300">
              <a:solidFill>
                <a:schemeClr val="dk1"/>
              </a:solidFill>
              <a:highlight>
                <a:schemeClr val="lt1"/>
              </a:highlight>
              <a:latin typeface="Montserrat"/>
              <a:ea typeface="Montserrat"/>
              <a:cs typeface="Montserrat"/>
              <a:sym typeface="Montserrat"/>
            </a:endParaRPr>
          </a:p>
          <a:p>
            <a:pPr indent="0" lvl="0" marL="0" rtl="0" algn="just">
              <a:spcBef>
                <a:spcPts val="0"/>
              </a:spcBef>
              <a:spcAft>
                <a:spcPts val="0"/>
              </a:spcAft>
              <a:buNone/>
            </a:pPr>
            <a:r>
              <a:rPr lang="pt-BR" sz="1300">
                <a:solidFill>
                  <a:schemeClr val="dk1"/>
                </a:solidFill>
                <a:latin typeface="Montserrat"/>
                <a:ea typeface="Montserrat"/>
                <a:cs typeface="Montserrat"/>
                <a:sym typeface="Montserrat"/>
              </a:rPr>
              <a:t>A  instrução</a:t>
            </a:r>
            <a:r>
              <a:rPr b="1" lang="pt-BR" sz="1300">
                <a:solidFill>
                  <a:srgbClr val="E83E8C"/>
                </a:solidFill>
                <a:latin typeface="Montserrat"/>
                <a:ea typeface="Montserrat"/>
                <a:cs typeface="Montserrat"/>
                <a:sym typeface="Montserrat"/>
              </a:rPr>
              <a:t> DELETE</a:t>
            </a:r>
            <a:r>
              <a:rPr lang="pt-BR" sz="1300">
                <a:solidFill>
                  <a:schemeClr val="dk1"/>
                </a:solidFill>
                <a:latin typeface="Montserrat"/>
                <a:ea typeface="Montserrat"/>
                <a:cs typeface="Montserrat"/>
                <a:sym typeface="Montserrat"/>
              </a:rPr>
              <a:t> é usada para excluir registros existentes em uma tabela.</a:t>
            </a:r>
            <a:endParaRPr sz="1300">
              <a:solidFill>
                <a:schemeClr val="dk1"/>
              </a:solidFill>
              <a:latin typeface="Montserrat"/>
              <a:ea typeface="Montserrat"/>
              <a:cs typeface="Montserrat"/>
              <a:sym typeface="Montserrat"/>
            </a:endParaRPr>
          </a:p>
          <a:p>
            <a:pPr indent="0" lvl="0" marL="0" rtl="0" algn="l">
              <a:lnSpc>
                <a:spcPct val="115000"/>
              </a:lnSpc>
              <a:spcBef>
                <a:spcPts val="1400"/>
              </a:spcBef>
              <a:spcAft>
                <a:spcPts val="1400"/>
              </a:spcAft>
              <a:buNone/>
            </a:pPr>
            <a:r>
              <a:rPr lang="pt-BR" sz="1300">
                <a:solidFill>
                  <a:schemeClr val="dk1"/>
                </a:solidFill>
                <a:latin typeface="Montserrat"/>
                <a:ea typeface="Montserrat"/>
                <a:cs typeface="Montserrat"/>
                <a:sym typeface="Montserrat"/>
              </a:rPr>
              <a:t>Para esse instrução também é muito importante ter cuidado com a cláusula </a:t>
            </a:r>
            <a:r>
              <a:rPr b="1" lang="pt-BR" sz="1300">
                <a:solidFill>
                  <a:srgbClr val="E83E8C"/>
                </a:solidFill>
                <a:latin typeface="Montserrat"/>
                <a:ea typeface="Montserrat"/>
                <a:cs typeface="Montserrat"/>
                <a:sym typeface="Montserrat"/>
              </a:rPr>
              <a:t>WHERE</a:t>
            </a:r>
            <a:r>
              <a:rPr lang="pt-BR" sz="1300">
                <a:solidFill>
                  <a:schemeClr val="dk1"/>
                </a:solidFill>
                <a:latin typeface="Montserrat"/>
                <a:ea typeface="Montserrat"/>
                <a:cs typeface="Montserrat"/>
                <a:sym typeface="Montserrat"/>
              </a:rPr>
              <a:t>. Caso contrário registros que não deveriam ser apagados podem ser impactados!</a:t>
            </a:r>
            <a:endParaRPr sz="1300">
              <a:solidFill>
                <a:schemeClr val="dk1"/>
              </a:solidFill>
              <a:latin typeface="Montserrat"/>
              <a:ea typeface="Montserrat"/>
              <a:cs typeface="Montserrat"/>
              <a:sym typeface="Montserrat"/>
            </a:endParaRPr>
          </a:p>
        </p:txBody>
      </p:sp>
      <p:pic>
        <p:nvPicPr>
          <p:cNvPr id="600" name="Google Shape;600;g11eb0e7fc98_0_1073"/>
          <p:cNvPicPr preferRelativeResize="0"/>
          <p:nvPr/>
        </p:nvPicPr>
        <p:blipFill>
          <a:blip r:embed="rId8">
            <a:alphaModFix/>
          </a:blip>
          <a:stretch>
            <a:fillRect/>
          </a:stretch>
        </p:blipFill>
        <p:spPr>
          <a:xfrm>
            <a:off x="1466675" y="2442350"/>
            <a:ext cx="4667250" cy="18764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pic>
        <p:nvPicPr>
          <p:cNvPr id="605" name="Google Shape;605;g11eb0e7fc98_0_1084"/>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606" name="Google Shape;606;g11eb0e7fc98_0_1084"/>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607" name="Google Shape;607;g11eb0e7fc98_0_1084"/>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608" name="Google Shape;608;g11eb0e7fc98_0_1084"/>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609" name="Google Shape;609;g11eb0e7fc98_0_1084"/>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610" name="Google Shape;610;g11eb0e7fc98_0_1084"/>
          <p:cNvSpPr txBox="1"/>
          <p:nvPr>
            <p:ph idx="1" type="body"/>
          </p:nvPr>
        </p:nvSpPr>
        <p:spPr>
          <a:xfrm>
            <a:off x="303500" y="87000"/>
            <a:ext cx="69936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1900">
                <a:solidFill>
                  <a:srgbClr val="0086FF"/>
                </a:solidFill>
                <a:latin typeface="Montserrat"/>
                <a:ea typeface="Montserrat"/>
                <a:cs typeface="Montserrat"/>
                <a:sym typeface="Montserrat"/>
              </a:rPr>
              <a:t>7. Manipulação de dados SQL</a:t>
            </a:r>
            <a:endParaRPr b="1" sz="1900">
              <a:solidFill>
                <a:srgbClr val="0086FF"/>
              </a:solidFill>
              <a:latin typeface="Montserrat"/>
              <a:ea typeface="Montserrat"/>
              <a:cs typeface="Montserrat"/>
              <a:sym typeface="Montserrat"/>
            </a:endParaRPr>
          </a:p>
        </p:txBody>
      </p:sp>
      <p:sp>
        <p:nvSpPr>
          <p:cNvPr id="611" name="Google Shape;611;g11eb0e7fc98_0_1084"/>
          <p:cNvSpPr txBox="1"/>
          <p:nvPr/>
        </p:nvSpPr>
        <p:spPr>
          <a:xfrm>
            <a:off x="464875" y="745425"/>
            <a:ext cx="6864900" cy="3213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pt-BR" sz="1300">
                <a:solidFill>
                  <a:schemeClr val="dk1"/>
                </a:solidFill>
                <a:latin typeface="Montserrat"/>
                <a:ea typeface="Montserrat"/>
                <a:cs typeface="Montserrat"/>
                <a:sym typeface="Montserrat"/>
              </a:rPr>
              <a:t>7.1 Select</a:t>
            </a:r>
            <a:endParaRPr b="1" sz="1300">
              <a:solidFill>
                <a:schemeClr val="dk1"/>
              </a:solidFill>
              <a:highlight>
                <a:schemeClr val="lt1"/>
              </a:highlight>
              <a:latin typeface="Montserrat"/>
              <a:ea typeface="Montserrat"/>
              <a:cs typeface="Montserrat"/>
              <a:sym typeface="Montserrat"/>
            </a:endParaRPr>
          </a:p>
          <a:p>
            <a:pPr indent="0" lvl="0" marL="0" rtl="0" algn="just">
              <a:spcBef>
                <a:spcPts val="0"/>
              </a:spcBef>
              <a:spcAft>
                <a:spcPts val="0"/>
              </a:spcAft>
              <a:buNone/>
            </a:pPr>
            <a:r>
              <a:rPr lang="pt-BR" sz="1300">
                <a:solidFill>
                  <a:schemeClr val="dk1"/>
                </a:solidFill>
                <a:latin typeface="Montserrat"/>
                <a:ea typeface="Montserrat"/>
                <a:cs typeface="Montserrat"/>
                <a:sym typeface="Montserrat"/>
              </a:rPr>
              <a:t>A  cláusula</a:t>
            </a:r>
            <a:r>
              <a:rPr b="1" lang="pt-BR" sz="1300">
                <a:solidFill>
                  <a:srgbClr val="E83E8C"/>
                </a:solidFill>
                <a:latin typeface="Montserrat"/>
                <a:ea typeface="Montserrat"/>
                <a:cs typeface="Montserrat"/>
                <a:sym typeface="Montserrat"/>
              </a:rPr>
              <a:t> SELECT</a:t>
            </a:r>
            <a:r>
              <a:rPr lang="pt-BR" sz="1300">
                <a:solidFill>
                  <a:schemeClr val="dk1"/>
                </a:solidFill>
                <a:latin typeface="Montserrat"/>
                <a:ea typeface="Montserrat"/>
                <a:cs typeface="Montserrat"/>
                <a:sym typeface="Montserrat"/>
              </a:rPr>
              <a:t> é usada para selecionar dados de um banco de dados.</a:t>
            </a:r>
            <a:endParaRPr sz="1300">
              <a:solidFill>
                <a:schemeClr val="dk1"/>
              </a:solidFill>
              <a:latin typeface="Montserrat"/>
              <a:ea typeface="Montserrat"/>
              <a:cs typeface="Montserrat"/>
              <a:sym typeface="Montserrat"/>
            </a:endParaRPr>
          </a:p>
          <a:p>
            <a:pPr indent="0" lvl="0" marL="0" rtl="0" algn="l">
              <a:lnSpc>
                <a:spcPct val="115000"/>
              </a:lnSpc>
              <a:spcBef>
                <a:spcPts val="1400"/>
              </a:spcBef>
              <a:spcAft>
                <a:spcPts val="0"/>
              </a:spcAft>
              <a:buNone/>
            </a:pPr>
            <a:r>
              <a:rPr lang="pt-BR" sz="1300">
                <a:solidFill>
                  <a:schemeClr val="dk1"/>
                </a:solidFill>
                <a:latin typeface="Montserrat"/>
                <a:ea typeface="Montserrat"/>
                <a:cs typeface="Montserrat"/>
                <a:sym typeface="Montserrat"/>
              </a:rPr>
              <a:t>Os dados retornados são armazenados em uma tabela de resultados, chamada de conjunto de resultados</a:t>
            </a:r>
            <a:r>
              <a:rPr lang="pt-BR" sz="1150">
                <a:solidFill>
                  <a:schemeClr val="dk1"/>
                </a:solidFill>
                <a:highlight>
                  <a:srgbClr val="FFFFFF"/>
                </a:highlight>
                <a:latin typeface="Verdana"/>
                <a:ea typeface="Verdana"/>
                <a:cs typeface="Verdana"/>
                <a:sym typeface="Verdana"/>
              </a:rPr>
              <a:t>.</a:t>
            </a:r>
            <a:endParaRPr sz="1150">
              <a:solidFill>
                <a:schemeClr val="dk1"/>
              </a:solidFill>
              <a:highlight>
                <a:srgbClr val="FFFFFF"/>
              </a:highlight>
              <a:latin typeface="Verdana"/>
              <a:ea typeface="Verdana"/>
              <a:cs typeface="Verdana"/>
              <a:sym typeface="Verdana"/>
            </a:endParaRPr>
          </a:p>
          <a:p>
            <a:pPr indent="0" lvl="0" marL="0" rtl="0" algn="l">
              <a:lnSpc>
                <a:spcPct val="115000"/>
              </a:lnSpc>
              <a:spcBef>
                <a:spcPts val="1400"/>
              </a:spcBef>
              <a:spcAft>
                <a:spcPts val="0"/>
              </a:spcAft>
              <a:buNone/>
            </a:pPr>
            <a:r>
              <a:t/>
            </a:r>
            <a:endParaRPr sz="1150">
              <a:solidFill>
                <a:schemeClr val="dk1"/>
              </a:solidFill>
              <a:highlight>
                <a:srgbClr val="FFFFFF"/>
              </a:highlight>
              <a:latin typeface="Verdana"/>
              <a:ea typeface="Verdana"/>
              <a:cs typeface="Verdana"/>
              <a:sym typeface="Verdana"/>
            </a:endParaRPr>
          </a:p>
          <a:p>
            <a:pPr indent="0" lvl="0" marL="0" rtl="0" algn="l">
              <a:lnSpc>
                <a:spcPct val="115000"/>
              </a:lnSpc>
              <a:spcBef>
                <a:spcPts val="1400"/>
              </a:spcBef>
              <a:spcAft>
                <a:spcPts val="0"/>
              </a:spcAft>
              <a:buNone/>
            </a:pPr>
            <a:r>
              <a:t/>
            </a:r>
            <a:endParaRPr sz="1150">
              <a:solidFill>
                <a:schemeClr val="dk1"/>
              </a:solidFill>
              <a:highlight>
                <a:srgbClr val="FFFFFF"/>
              </a:highlight>
              <a:latin typeface="Verdana"/>
              <a:ea typeface="Verdana"/>
              <a:cs typeface="Verdana"/>
              <a:sym typeface="Verdana"/>
            </a:endParaRPr>
          </a:p>
          <a:p>
            <a:pPr indent="0" lvl="0" marL="0" rtl="0" algn="l">
              <a:lnSpc>
                <a:spcPct val="115000"/>
              </a:lnSpc>
              <a:spcBef>
                <a:spcPts val="1400"/>
              </a:spcBef>
              <a:spcAft>
                <a:spcPts val="0"/>
              </a:spcAft>
              <a:buNone/>
            </a:pPr>
            <a:r>
              <a:t/>
            </a:r>
            <a:endParaRPr sz="1150">
              <a:solidFill>
                <a:schemeClr val="dk1"/>
              </a:solidFill>
              <a:highlight>
                <a:srgbClr val="FFFFFF"/>
              </a:highlight>
              <a:latin typeface="Verdana"/>
              <a:ea typeface="Verdana"/>
              <a:cs typeface="Verdana"/>
              <a:sym typeface="Verdana"/>
            </a:endParaRPr>
          </a:p>
          <a:p>
            <a:pPr indent="0" lvl="0" marL="0" rtl="0" algn="l">
              <a:lnSpc>
                <a:spcPct val="115000"/>
              </a:lnSpc>
              <a:spcBef>
                <a:spcPts val="1400"/>
              </a:spcBef>
              <a:spcAft>
                <a:spcPts val="1400"/>
              </a:spcAft>
              <a:buNone/>
            </a:pPr>
            <a:r>
              <a:rPr lang="pt-BR" sz="1300">
                <a:solidFill>
                  <a:schemeClr val="dk1"/>
                </a:solidFill>
                <a:latin typeface="Montserrat"/>
                <a:ea typeface="Montserrat"/>
                <a:cs typeface="Montserrat"/>
                <a:sym typeface="Montserrat"/>
              </a:rPr>
              <a:t>Aqui, coluna1, coluna2, ... são os nomes dos campos da tabela da qual você deseja selecionar os dados. Se você deseja selecionar todos os campos disponíveis na tabela, use a seguinte sintaxe:</a:t>
            </a:r>
            <a:endParaRPr sz="1300">
              <a:solidFill>
                <a:schemeClr val="dk1"/>
              </a:solidFill>
              <a:latin typeface="Montserrat"/>
              <a:ea typeface="Montserrat"/>
              <a:cs typeface="Montserrat"/>
              <a:sym typeface="Montserra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pic>
        <p:nvPicPr>
          <p:cNvPr id="616" name="Google Shape;616;g11eb0e7fc98_0_1094"/>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617" name="Google Shape;617;g11eb0e7fc98_0_1094"/>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618" name="Google Shape;618;g11eb0e7fc98_0_1094"/>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619" name="Google Shape;619;g11eb0e7fc98_0_1094"/>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620" name="Google Shape;620;g11eb0e7fc98_0_1094"/>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621" name="Google Shape;621;g11eb0e7fc98_0_1094"/>
          <p:cNvSpPr txBox="1"/>
          <p:nvPr>
            <p:ph idx="1" type="body"/>
          </p:nvPr>
        </p:nvSpPr>
        <p:spPr>
          <a:xfrm>
            <a:off x="303500" y="87000"/>
            <a:ext cx="69936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1900">
                <a:solidFill>
                  <a:srgbClr val="0086FF"/>
                </a:solidFill>
                <a:latin typeface="Montserrat"/>
                <a:ea typeface="Montserrat"/>
                <a:cs typeface="Montserrat"/>
                <a:sym typeface="Montserrat"/>
              </a:rPr>
              <a:t>7. Manipulação de dados SQL</a:t>
            </a:r>
            <a:endParaRPr b="1" sz="1900">
              <a:solidFill>
                <a:srgbClr val="0086FF"/>
              </a:solidFill>
              <a:latin typeface="Montserrat"/>
              <a:ea typeface="Montserrat"/>
              <a:cs typeface="Montserrat"/>
              <a:sym typeface="Montserrat"/>
            </a:endParaRPr>
          </a:p>
        </p:txBody>
      </p:sp>
      <p:sp>
        <p:nvSpPr>
          <p:cNvPr id="622" name="Google Shape;622;g11eb0e7fc98_0_1094"/>
          <p:cNvSpPr txBox="1"/>
          <p:nvPr/>
        </p:nvSpPr>
        <p:spPr>
          <a:xfrm>
            <a:off x="464875" y="745425"/>
            <a:ext cx="6864900" cy="2904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pt-BR" sz="1300">
                <a:solidFill>
                  <a:schemeClr val="dk1"/>
                </a:solidFill>
                <a:latin typeface="Montserrat"/>
                <a:ea typeface="Montserrat"/>
                <a:cs typeface="Montserrat"/>
                <a:sym typeface="Montserrat"/>
              </a:rPr>
              <a:t>7.2 Join</a:t>
            </a:r>
            <a:endParaRPr b="1" sz="1300">
              <a:solidFill>
                <a:schemeClr val="dk1"/>
              </a:solidFill>
              <a:latin typeface="Montserrat"/>
              <a:ea typeface="Montserrat"/>
              <a:cs typeface="Montserrat"/>
              <a:sym typeface="Montserrat"/>
            </a:endParaRPr>
          </a:p>
          <a:p>
            <a:pPr indent="0" lvl="0" marL="0" rtl="0" algn="just">
              <a:spcBef>
                <a:spcPts val="0"/>
              </a:spcBef>
              <a:spcAft>
                <a:spcPts val="0"/>
              </a:spcAft>
              <a:buNone/>
            </a:pPr>
            <a:r>
              <a:rPr lang="pt-BR" sz="1300">
                <a:solidFill>
                  <a:schemeClr val="dk1"/>
                </a:solidFill>
                <a:latin typeface="Montserrat"/>
                <a:ea typeface="Montserrat"/>
                <a:cs typeface="Montserrat"/>
                <a:sym typeface="Montserrat"/>
              </a:rPr>
              <a:t>A  cláusula</a:t>
            </a:r>
            <a:r>
              <a:rPr b="1" lang="pt-BR" sz="1300">
                <a:solidFill>
                  <a:srgbClr val="E83E8C"/>
                </a:solidFill>
                <a:latin typeface="Montserrat"/>
                <a:ea typeface="Montserrat"/>
                <a:cs typeface="Montserrat"/>
                <a:sym typeface="Montserrat"/>
              </a:rPr>
              <a:t> JOIN </a:t>
            </a:r>
            <a:r>
              <a:rPr lang="pt-BR" sz="1300">
                <a:solidFill>
                  <a:schemeClr val="dk1"/>
                </a:solidFill>
                <a:latin typeface="Montserrat"/>
                <a:ea typeface="Montserrat"/>
                <a:cs typeface="Montserrat"/>
                <a:sym typeface="Montserrat"/>
              </a:rPr>
              <a:t> é usada para combinar linhas de duas ou mais tabelas, com base em uma coluna relacionada entre elas.</a:t>
            </a:r>
            <a:endParaRPr b="1" sz="1300">
              <a:solidFill>
                <a:schemeClr val="dk1"/>
              </a:solidFill>
              <a:latin typeface="Montserrat"/>
              <a:ea typeface="Montserrat"/>
              <a:cs typeface="Montserrat"/>
              <a:sym typeface="Montserrat"/>
            </a:endParaRPr>
          </a:p>
          <a:p>
            <a:pPr indent="0" lvl="0" marL="0" rtl="0" algn="l">
              <a:lnSpc>
                <a:spcPct val="115000"/>
              </a:lnSpc>
              <a:spcBef>
                <a:spcPts val="1400"/>
              </a:spcBef>
              <a:spcAft>
                <a:spcPts val="0"/>
              </a:spcAft>
              <a:buNone/>
            </a:pPr>
            <a:r>
              <a:rPr lang="pt-BR" sz="1300">
                <a:solidFill>
                  <a:schemeClr val="dk1"/>
                </a:solidFill>
                <a:latin typeface="Montserrat"/>
                <a:ea typeface="Montserrat"/>
                <a:cs typeface="Montserrat"/>
                <a:sym typeface="Montserrat"/>
              </a:rPr>
              <a:t>Observe que a coluna </a:t>
            </a:r>
            <a:r>
              <a:rPr b="1" lang="pt-BR" sz="1300">
                <a:solidFill>
                  <a:srgbClr val="E83E8C"/>
                </a:solidFill>
                <a:latin typeface="Montserrat"/>
                <a:ea typeface="Montserrat"/>
                <a:cs typeface="Montserrat"/>
                <a:sym typeface="Montserrat"/>
              </a:rPr>
              <a:t>id</a:t>
            </a:r>
            <a:r>
              <a:rPr lang="pt-BR" sz="1300">
                <a:solidFill>
                  <a:schemeClr val="dk1"/>
                </a:solidFill>
                <a:latin typeface="Montserrat"/>
                <a:ea typeface="Montserrat"/>
                <a:cs typeface="Montserrat"/>
                <a:sym typeface="Montserrat"/>
              </a:rPr>
              <a:t> na tabela </a:t>
            </a:r>
            <a:r>
              <a:rPr b="1" lang="pt-BR" sz="1300">
                <a:solidFill>
                  <a:srgbClr val="E83E8C"/>
                </a:solidFill>
                <a:latin typeface="Montserrat"/>
                <a:ea typeface="Montserrat"/>
                <a:cs typeface="Montserrat"/>
                <a:sym typeface="Montserrat"/>
              </a:rPr>
              <a:t>lista_desejo</a:t>
            </a:r>
            <a:r>
              <a:rPr lang="pt-BR" sz="1300">
                <a:solidFill>
                  <a:schemeClr val="dk1"/>
                </a:solidFill>
                <a:latin typeface="Montserrat"/>
                <a:ea typeface="Montserrat"/>
                <a:cs typeface="Montserrat"/>
                <a:sym typeface="Montserrat"/>
              </a:rPr>
              <a:t> se refere ao "</a:t>
            </a:r>
            <a:r>
              <a:rPr b="1" lang="pt-BR" sz="1300">
                <a:solidFill>
                  <a:srgbClr val="E83E8C"/>
                </a:solidFill>
                <a:latin typeface="Montserrat"/>
                <a:ea typeface="Montserrat"/>
                <a:cs typeface="Montserrat"/>
                <a:sym typeface="Montserrat"/>
              </a:rPr>
              <a:t>lista_desejo_id</a:t>
            </a:r>
            <a:r>
              <a:rPr lang="pt-BR" sz="1300">
                <a:solidFill>
                  <a:schemeClr val="dk1"/>
                </a:solidFill>
                <a:latin typeface="Montserrat"/>
                <a:ea typeface="Montserrat"/>
                <a:cs typeface="Montserrat"/>
                <a:sym typeface="Montserrat"/>
              </a:rPr>
              <a:t>" na tabela "</a:t>
            </a:r>
            <a:r>
              <a:rPr b="1" lang="pt-BR" sz="1300">
                <a:solidFill>
                  <a:srgbClr val="E83E8C"/>
                </a:solidFill>
                <a:latin typeface="Montserrat"/>
                <a:ea typeface="Montserrat"/>
                <a:cs typeface="Montserrat"/>
                <a:sym typeface="Montserrat"/>
              </a:rPr>
              <a:t>produtos</a:t>
            </a:r>
            <a:r>
              <a:rPr lang="pt-BR" sz="1300">
                <a:solidFill>
                  <a:schemeClr val="dk1"/>
                </a:solidFill>
                <a:latin typeface="Montserrat"/>
                <a:ea typeface="Montserrat"/>
                <a:cs typeface="Montserrat"/>
                <a:sym typeface="Montserrat"/>
              </a:rPr>
              <a:t>". A relação entre as duas tabelas acima é a coluna ”</a:t>
            </a:r>
            <a:r>
              <a:rPr b="1" lang="pt-BR" sz="1300">
                <a:solidFill>
                  <a:srgbClr val="E83E8C"/>
                </a:solidFill>
                <a:latin typeface="Montserrat"/>
                <a:ea typeface="Montserrat"/>
                <a:cs typeface="Montserrat"/>
                <a:sym typeface="Montserrat"/>
              </a:rPr>
              <a:t>lista_desejo_id</a:t>
            </a:r>
            <a:r>
              <a:rPr lang="pt-BR" sz="1300">
                <a:solidFill>
                  <a:schemeClr val="dk1"/>
                </a:solidFill>
                <a:latin typeface="Montserrat"/>
                <a:ea typeface="Montserrat"/>
                <a:cs typeface="Montserrat"/>
                <a:sym typeface="Montserrat"/>
              </a:rPr>
              <a:t>".</a:t>
            </a:r>
            <a:endParaRPr sz="1300">
              <a:solidFill>
                <a:schemeClr val="dk1"/>
              </a:solidFill>
              <a:latin typeface="Montserrat"/>
              <a:ea typeface="Montserrat"/>
              <a:cs typeface="Montserrat"/>
              <a:sym typeface="Montserrat"/>
            </a:endParaRPr>
          </a:p>
          <a:p>
            <a:pPr indent="0" lvl="0" marL="0" rtl="0" algn="l">
              <a:lnSpc>
                <a:spcPct val="115000"/>
              </a:lnSpc>
              <a:spcBef>
                <a:spcPts val="1400"/>
              </a:spcBef>
              <a:spcAft>
                <a:spcPts val="0"/>
              </a:spcAft>
              <a:buNone/>
            </a:pPr>
            <a:r>
              <a:rPr lang="pt-BR" sz="1300">
                <a:solidFill>
                  <a:schemeClr val="dk1"/>
                </a:solidFill>
                <a:latin typeface="Montserrat"/>
                <a:ea typeface="Montserrat"/>
                <a:cs typeface="Montserrat"/>
                <a:sym typeface="Montserrat"/>
              </a:rPr>
              <a:t>Em seguida, podemos criar a seguinte instrução SQL (que contém um INNER JOIN), que seleciona os registros que possuem valores correspondentes em </a:t>
            </a:r>
            <a:r>
              <a:rPr b="1" lang="pt-BR" sz="1300">
                <a:solidFill>
                  <a:schemeClr val="dk1"/>
                </a:solidFill>
                <a:latin typeface="Montserrat"/>
                <a:ea typeface="Montserrat"/>
                <a:cs typeface="Montserrat"/>
                <a:sym typeface="Montserrat"/>
              </a:rPr>
              <a:t>ambas as tabelas:</a:t>
            </a:r>
            <a:endParaRPr b="1" sz="1150">
              <a:solidFill>
                <a:schemeClr val="dk1"/>
              </a:solidFill>
              <a:highlight>
                <a:srgbClr val="FFFFFF"/>
              </a:highlight>
              <a:latin typeface="Verdana"/>
              <a:ea typeface="Verdana"/>
              <a:cs typeface="Verdana"/>
              <a:sym typeface="Verdana"/>
            </a:endParaRPr>
          </a:p>
          <a:p>
            <a:pPr indent="0" lvl="0" marL="0" rtl="0" algn="l">
              <a:lnSpc>
                <a:spcPct val="115000"/>
              </a:lnSpc>
              <a:spcBef>
                <a:spcPts val="1400"/>
              </a:spcBef>
              <a:spcAft>
                <a:spcPts val="1400"/>
              </a:spcAft>
              <a:buNone/>
            </a:pPr>
            <a:r>
              <a:t/>
            </a:r>
            <a:endParaRPr sz="1300">
              <a:solidFill>
                <a:schemeClr val="dk1"/>
              </a:solidFill>
              <a:latin typeface="Montserrat"/>
              <a:ea typeface="Montserrat"/>
              <a:cs typeface="Montserrat"/>
              <a:sym typeface="Montserra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pic>
        <p:nvPicPr>
          <p:cNvPr id="627" name="Google Shape;627;g11eb0e7fc98_0_1104"/>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628" name="Google Shape;628;g11eb0e7fc98_0_1104"/>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629" name="Google Shape;629;g11eb0e7fc98_0_1104"/>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630" name="Google Shape;630;g11eb0e7fc98_0_1104"/>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631" name="Google Shape;631;g11eb0e7fc98_0_1104"/>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632" name="Google Shape;632;g11eb0e7fc98_0_1104"/>
          <p:cNvSpPr txBox="1"/>
          <p:nvPr>
            <p:ph idx="1" type="body"/>
          </p:nvPr>
        </p:nvSpPr>
        <p:spPr>
          <a:xfrm>
            <a:off x="303500" y="87000"/>
            <a:ext cx="69936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1900">
                <a:solidFill>
                  <a:srgbClr val="0086FF"/>
                </a:solidFill>
                <a:latin typeface="Montserrat"/>
                <a:ea typeface="Montserrat"/>
                <a:cs typeface="Montserrat"/>
                <a:sym typeface="Montserrat"/>
              </a:rPr>
              <a:t>7. Manipulação de dados SQL</a:t>
            </a:r>
            <a:endParaRPr b="1" sz="1900">
              <a:solidFill>
                <a:srgbClr val="0086FF"/>
              </a:solidFill>
              <a:latin typeface="Montserrat"/>
              <a:ea typeface="Montserrat"/>
              <a:cs typeface="Montserrat"/>
              <a:sym typeface="Montserrat"/>
            </a:endParaRPr>
          </a:p>
        </p:txBody>
      </p:sp>
      <p:sp>
        <p:nvSpPr>
          <p:cNvPr id="633" name="Google Shape;633;g11eb0e7fc98_0_1104"/>
          <p:cNvSpPr txBox="1"/>
          <p:nvPr/>
        </p:nvSpPr>
        <p:spPr>
          <a:xfrm>
            <a:off x="464875" y="745425"/>
            <a:ext cx="6864900" cy="3824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pt-BR" sz="1300">
                <a:solidFill>
                  <a:schemeClr val="dk1"/>
                </a:solidFill>
                <a:latin typeface="Montserrat"/>
                <a:ea typeface="Montserrat"/>
                <a:cs typeface="Montserrat"/>
                <a:sym typeface="Montserrat"/>
              </a:rPr>
              <a:t>7.3 Where</a:t>
            </a:r>
            <a:endParaRPr b="1" sz="1300">
              <a:solidFill>
                <a:schemeClr val="dk1"/>
              </a:solidFill>
              <a:latin typeface="Montserrat"/>
              <a:ea typeface="Montserrat"/>
              <a:cs typeface="Montserrat"/>
              <a:sym typeface="Montserrat"/>
            </a:endParaRPr>
          </a:p>
          <a:p>
            <a:pPr indent="0" lvl="0" marL="0" rtl="0" algn="just">
              <a:spcBef>
                <a:spcPts val="0"/>
              </a:spcBef>
              <a:spcAft>
                <a:spcPts val="0"/>
              </a:spcAft>
              <a:buNone/>
            </a:pPr>
            <a:r>
              <a:rPr lang="pt-BR" sz="1300">
                <a:solidFill>
                  <a:schemeClr val="dk1"/>
                </a:solidFill>
                <a:latin typeface="Montserrat"/>
                <a:ea typeface="Montserrat"/>
                <a:cs typeface="Montserrat"/>
                <a:sym typeface="Montserrat"/>
              </a:rPr>
              <a:t>A  cláusula</a:t>
            </a:r>
            <a:r>
              <a:rPr b="1" lang="pt-BR" sz="1300">
                <a:solidFill>
                  <a:srgbClr val="E83E8C"/>
                </a:solidFill>
                <a:latin typeface="Montserrat"/>
                <a:ea typeface="Montserrat"/>
                <a:cs typeface="Montserrat"/>
                <a:sym typeface="Montserrat"/>
              </a:rPr>
              <a:t> WHERE </a:t>
            </a:r>
            <a:r>
              <a:rPr lang="pt-BR" sz="1300">
                <a:solidFill>
                  <a:schemeClr val="dk1"/>
                </a:solidFill>
                <a:latin typeface="Montserrat"/>
                <a:ea typeface="Montserrat"/>
                <a:cs typeface="Montserrat"/>
                <a:sym typeface="Montserrat"/>
              </a:rPr>
              <a:t> é usada para filtrar registros.</a:t>
            </a:r>
            <a:endParaRPr sz="1300">
              <a:solidFill>
                <a:schemeClr val="dk1"/>
              </a:solidFill>
              <a:latin typeface="Montserrat"/>
              <a:ea typeface="Montserrat"/>
              <a:cs typeface="Montserrat"/>
              <a:sym typeface="Montserrat"/>
            </a:endParaRPr>
          </a:p>
          <a:p>
            <a:pPr indent="0" lvl="0" marL="0" rtl="0" algn="l">
              <a:lnSpc>
                <a:spcPct val="115000"/>
              </a:lnSpc>
              <a:spcBef>
                <a:spcPts val="1400"/>
              </a:spcBef>
              <a:spcAft>
                <a:spcPts val="0"/>
              </a:spcAft>
              <a:buClr>
                <a:schemeClr val="dk1"/>
              </a:buClr>
              <a:buSzPts val="1100"/>
              <a:buFont typeface="Arial"/>
              <a:buNone/>
            </a:pPr>
            <a:r>
              <a:rPr lang="pt-BR" sz="1300">
                <a:solidFill>
                  <a:schemeClr val="dk1"/>
                </a:solidFill>
                <a:latin typeface="Montserrat"/>
                <a:ea typeface="Montserrat"/>
                <a:cs typeface="Montserrat"/>
                <a:sym typeface="Montserrat"/>
              </a:rPr>
              <a:t>Ele é usado para extrair apenas os registros que atendem a uma condição especificada</a:t>
            </a:r>
            <a:r>
              <a:rPr lang="pt-BR" sz="1150">
                <a:solidFill>
                  <a:schemeClr val="dk1"/>
                </a:solidFill>
                <a:highlight>
                  <a:srgbClr val="FFFFFF"/>
                </a:highlight>
                <a:latin typeface="Verdana"/>
                <a:ea typeface="Verdana"/>
                <a:cs typeface="Verdana"/>
                <a:sym typeface="Verdana"/>
              </a:rPr>
              <a:t>.</a:t>
            </a:r>
            <a:endParaRPr sz="1150">
              <a:solidFill>
                <a:schemeClr val="dk1"/>
              </a:solidFill>
              <a:highlight>
                <a:srgbClr val="FFFFFF"/>
              </a:highlight>
              <a:latin typeface="Verdana"/>
              <a:ea typeface="Verdana"/>
              <a:cs typeface="Verdana"/>
              <a:sym typeface="Verdana"/>
            </a:endParaRPr>
          </a:p>
          <a:p>
            <a:pPr indent="0" lvl="0" marL="0" rtl="0" algn="just">
              <a:spcBef>
                <a:spcPts val="1400"/>
              </a:spcBef>
              <a:spcAft>
                <a:spcPts val="0"/>
              </a:spcAft>
              <a:buNone/>
            </a:pPr>
            <a:r>
              <a:t/>
            </a:r>
            <a:endParaRPr sz="13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3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3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3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3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3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300">
              <a:solidFill>
                <a:schemeClr val="dk1"/>
              </a:solidFill>
              <a:latin typeface="Montserrat"/>
              <a:ea typeface="Montserrat"/>
              <a:cs typeface="Montserrat"/>
              <a:sym typeface="Montserrat"/>
            </a:endParaRPr>
          </a:p>
          <a:p>
            <a:pPr indent="0" lvl="0" marL="0" marR="0" rtl="0" algn="l">
              <a:lnSpc>
                <a:spcPct val="115000"/>
              </a:lnSpc>
              <a:spcBef>
                <a:spcPts val="1400"/>
              </a:spcBef>
              <a:spcAft>
                <a:spcPts val="0"/>
              </a:spcAft>
              <a:buNone/>
            </a:pPr>
            <a:r>
              <a:rPr lang="pt-BR" sz="1300">
                <a:solidFill>
                  <a:schemeClr val="dk1"/>
                </a:solidFill>
                <a:latin typeface="Montserrat"/>
                <a:ea typeface="Montserrat"/>
                <a:cs typeface="Montserrat"/>
                <a:sym typeface="Montserrat"/>
              </a:rPr>
              <a:t>Lembrando que a cláusula </a:t>
            </a:r>
            <a:r>
              <a:rPr b="1" lang="pt-BR" sz="1300">
                <a:solidFill>
                  <a:srgbClr val="E83E8C"/>
                </a:solidFill>
                <a:latin typeface="Montserrat"/>
                <a:ea typeface="Montserrat"/>
                <a:cs typeface="Montserrat"/>
                <a:sym typeface="Montserrat"/>
              </a:rPr>
              <a:t>WHERE</a:t>
            </a:r>
            <a:r>
              <a:rPr lang="pt-BR" sz="1300">
                <a:solidFill>
                  <a:schemeClr val="dk1"/>
                </a:solidFill>
                <a:latin typeface="Montserrat"/>
                <a:ea typeface="Montserrat"/>
                <a:cs typeface="Montserrat"/>
                <a:sym typeface="Montserrat"/>
              </a:rPr>
              <a:t> não é usada apenas em declarações </a:t>
            </a:r>
            <a:r>
              <a:rPr b="1" lang="pt-BR" sz="1300">
                <a:solidFill>
                  <a:srgbClr val="E83E8C"/>
                </a:solidFill>
                <a:latin typeface="Montserrat"/>
                <a:ea typeface="Montserrat"/>
                <a:cs typeface="Montserrat"/>
                <a:sym typeface="Montserrat"/>
              </a:rPr>
              <a:t>SELECT</a:t>
            </a:r>
            <a:r>
              <a:rPr lang="pt-BR" sz="1300">
                <a:solidFill>
                  <a:schemeClr val="dk1"/>
                </a:solidFill>
                <a:latin typeface="Montserrat"/>
                <a:ea typeface="Montserrat"/>
                <a:cs typeface="Montserrat"/>
                <a:sym typeface="Montserrat"/>
              </a:rPr>
              <a:t>, ela também é usada em </a:t>
            </a:r>
            <a:r>
              <a:rPr b="1" lang="pt-BR" sz="1300">
                <a:solidFill>
                  <a:srgbClr val="E83E8C"/>
                </a:solidFill>
                <a:latin typeface="Montserrat"/>
                <a:ea typeface="Montserrat"/>
                <a:cs typeface="Montserrat"/>
                <a:sym typeface="Montserrat"/>
              </a:rPr>
              <a:t>UPDATE</a:t>
            </a:r>
            <a:r>
              <a:rPr lang="pt-BR" sz="1300">
                <a:solidFill>
                  <a:schemeClr val="dk1"/>
                </a:solidFill>
                <a:latin typeface="Montserrat"/>
                <a:ea typeface="Montserrat"/>
                <a:cs typeface="Montserrat"/>
                <a:sym typeface="Montserrat"/>
              </a:rPr>
              <a:t>, </a:t>
            </a:r>
            <a:r>
              <a:rPr b="1" lang="pt-BR" sz="1300">
                <a:solidFill>
                  <a:srgbClr val="E83E8C"/>
                </a:solidFill>
                <a:latin typeface="Montserrat"/>
                <a:ea typeface="Montserrat"/>
                <a:cs typeface="Montserrat"/>
                <a:sym typeface="Montserrat"/>
              </a:rPr>
              <a:t>DELETE</a:t>
            </a:r>
            <a:r>
              <a:rPr lang="pt-BR" sz="1300">
                <a:solidFill>
                  <a:schemeClr val="dk1"/>
                </a:solidFill>
                <a:latin typeface="Montserrat"/>
                <a:ea typeface="Montserrat"/>
                <a:cs typeface="Montserrat"/>
                <a:sym typeface="Montserrat"/>
              </a:rPr>
              <a:t>, etc.!</a:t>
            </a:r>
            <a:endParaRPr b="1" sz="1150">
              <a:solidFill>
                <a:schemeClr val="dk1"/>
              </a:solidFill>
              <a:highlight>
                <a:srgbClr val="FFFFFF"/>
              </a:highlight>
              <a:latin typeface="Verdana"/>
              <a:ea typeface="Verdana"/>
              <a:cs typeface="Verdana"/>
              <a:sym typeface="Verdana"/>
            </a:endParaRPr>
          </a:p>
          <a:p>
            <a:pPr indent="0" lvl="0" marL="0" rtl="0" algn="l">
              <a:lnSpc>
                <a:spcPct val="115000"/>
              </a:lnSpc>
              <a:spcBef>
                <a:spcPts val="1400"/>
              </a:spcBef>
              <a:spcAft>
                <a:spcPts val="1400"/>
              </a:spcAft>
              <a:buNone/>
            </a:pPr>
            <a:r>
              <a:t/>
            </a:r>
            <a:endParaRPr sz="1300">
              <a:solidFill>
                <a:schemeClr val="dk1"/>
              </a:solidFill>
              <a:latin typeface="Montserrat"/>
              <a:ea typeface="Montserrat"/>
              <a:cs typeface="Montserrat"/>
              <a:sym typeface="Montserra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pic>
        <p:nvPicPr>
          <p:cNvPr id="638" name="Google Shape;638;g11eb0e7fc98_0_1114"/>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639" name="Google Shape;639;g11eb0e7fc98_0_1114"/>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640" name="Google Shape;640;g11eb0e7fc98_0_1114"/>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641" name="Google Shape;641;g11eb0e7fc98_0_1114"/>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642" name="Google Shape;642;g11eb0e7fc98_0_1114"/>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643" name="Google Shape;643;g11eb0e7fc98_0_1114"/>
          <p:cNvSpPr txBox="1"/>
          <p:nvPr>
            <p:ph idx="1" type="body"/>
          </p:nvPr>
        </p:nvSpPr>
        <p:spPr>
          <a:xfrm>
            <a:off x="303500" y="87000"/>
            <a:ext cx="69936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1900">
                <a:solidFill>
                  <a:srgbClr val="0086FF"/>
                </a:solidFill>
                <a:latin typeface="Montserrat"/>
                <a:ea typeface="Montserrat"/>
                <a:cs typeface="Montserrat"/>
                <a:sym typeface="Montserrat"/>
              </a:rPr>
              <a:t>7. Manipulação de dados SQL</a:t>
            </a:r>
            <a:endParaRPr b="1" sz="1900">
              <a:solidFill>
                <a:srgbClr val="0086FF"/>
              </a:solidFill>
              <a:latin typeface="Montserrat"/>
              <a:ea typeface="Montserrat"/>
              <a:cs typeface="Montserrat"/>
              <a:sym typeface="Montserrat"/>
            </a:endParaRPr>
          </a:p>
        </p:txBody>
      </p:sp>
      <p:sp>
        <p:nvSpPr>
          <p:cNvPr id="644" name="Google Shape;644;g11eb0e7fc98_0_1114"/>
          <p:cNvSpPr txBox="1"/>
          <p:nvPr/>
        </p:nvSpPr>
        <p:spPr>
          <a:xfrm>
            <a:off x="464875" y="745425"/>
            <a:ext cx="6864900" cy="2385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pt-BR" sz="1300">
                <a:solidFill>
                  <a:schemeClr val="dk1"/>
                </a:solidFill>
                <a:latin typeface="Montserrat"/>
                <a:ea typeface="Montserrat"/>
                <a:cs typeface="Montserrat"/>
                <a:sym typeface="Montserrat"/>
              </a:rPr>
              <a:t>7.4 Order by</a:t>
            </a:r>
            <a:endParaRPr b="1" sz="1300">
              <a:solidFill>
                <a:schemeClr val="dk1"/>
              </a:solidFill>
              <a:latin typeface="Montserrat"/>
              <a:ea typeface="Montserrat"/>
              <a:cs typeface="Montserrat"/>
              <a:sym typeface="Montserrat"/>
            </a:endParaRPr>
          </a:p>
          <a:p>
            <a:pPr indent="0" lvl="0" marL="0" rtl="0" algn="just">
              <a:spcBef>
                <a:spcPts val="0"/>
              </a:spcBef>
              <a:spcAft>
                <a:spcPts val="0"/>
              </a:spcAft>
              <a:buNone/>
            </a:pPr>
            <a:r>
              <a:rPr lang="pt-BR" sz="1300">
                <a:solidFill>
                  <a:schemeClr val="dk1"/>
                </a:solidFill>
                <a:latin typeface="Montserrat"/>
                <a:ea typeface="Montserrat"/>
                <a:cs typeface="Montserrat"/>
                <a:sym typeface="Montserrat"/>
              </a:rPr>
              <a:t>A  palavra-chave</a:t>
            </a:r>
            <a:r>
              <a:rPr b="1" lang="pt-BR" sz="1300">
                <a:solidFill>
                  <a:srgbClr val="E83E8C"/>
                </a:solidFill>
                <a:latin typeface="Montserrat"/>
                <a:ea typeface="Montserrat"/>
                <a:cs typeface="Montserrat"/>
                <a:sym typeface="Montserrat"/>
              </a:rPr>
              <a:t> ORDER BY </a:t>
            </a:r>
            <a:r>
              <a:rPr lang="pt-BR" sz="1300">
                <a:solidFill>
                  <a:schemeClr val="dk1"/>
                </a:solidFill>
                <a:latin typeface="Montserrat"/>
                <a:ea typeface="Montserrat"/>
                <a:cs typeface="Montserrat"/>
                <a:sym typeface="Montserrat"/>
              </a:rPr>
              <a:t>  é usada para classificar o conjunto de resultados em ordem crescente ou decrescente.</a:t>
            </a:r>
            <a:endParaRPr sz="13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3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3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3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3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3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300">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None/>
            </a:pPr>
            <a:r>
              <a:rPr lang="pt-BR" sz="1300">
                <a:solidFill>
                  <a:schemeClr val="dk1"/>
                </a:solidFill>
                <a:latin typeface="Montserrat"/>
                <a:ea typeface="Montserrat"/>
                <a:cs typeface="Montserrat"/>
                <a:sym typeface="Montserrat"/>
              </a:rPr>
              <a:t>Ela classifica os registros em ordem crescente por padrão. Para classificar os registros em ordem decrescente, use a palavra-chave</a:t>
            </a:r>
            <a:r>
              <a:rPr b="1" lang="pt-BR" sz="1300">
                <a:solidFill>
                  <a:srgbClr val="E83E8C"/>
                </a:solidFill>
                <a:latin typeface="Montserrat"/>
                <a:ea typeface="Montserrat"/>
                <a:cs typeface="Montserrat"/>
                <a:sym typeface="Montserrat"/>
              </a:rPr>
              <a:t> DESC</a:t>
            </a:r>
            <a:r>
              <a:rPr lang="pt-BR" sz="1300">
                <a:solidFill>
                  <a:schemeClr val="dk1"/>
                </a:solidFill>
                <a:latin typeface="Montserrat"/>
                <a:ea typeface="Montserrat"/>
                <a:cs typeface="Montserrat"/>
                <a:sym typeface="Montserrat"/>
              </a:rPr>
              <a:t>.</a:t>
            </a:r>
            <a:endParaRPr sz="1300">
              <a:solidFill>
                <a:schemeClr val="dk1"/>
              </a:solidFill>
              <a:latin typeface="Montserrat"/>
              <a:ea typeface="Montserrat"/>
              <a:cs typeface="Montserrat"/>
              <a:sym typeface="Montserra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pic>
        <p:nvPicPr>
          <p:cNvPr id="649" name="Google Shape;649;g11eb0e7fc98_0_1124"/>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650" name="Google Shape;650;g11eb0e7fc98_0_1124"/>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651" name="Google Shape;651;g11eb0e7fc98_0_1124"/>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652" name="Google Shape;652;g11eb0e7fc98_0_1124"/>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653" name="Google Shape;653;g11eb0e7fc98_0_1124"/>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654" name="Google Shape;654;g11eb0e7fc98_0_1124"/>
          <p:cNvSpPr txBox="1"/>
          <p:nvPr>
            <p:ph idx="1" type="body"/>
          </p:nvPr>
        </p:nvSpPr>
        <p:spPr>
          <a:xfrm>
            <a:off x="303500" y="87000"/>
            <a:ext cx="69936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1900">
                <a:solidFill>
                  <a:srgbClr val="0086FF"/>
                </a:solidFill>
                <a:latin typeface="Montserrat"/>
                <a:ea typeface="Montserrat"/>
                <a:cs typeface="Montserrat"/>
                <a:sym typeface="Montserrat"/>
              </a:rPr>
              <a:t>7. Manipulação de dados SQL</a:t>
            </a:r>
            <a:endParaRPr b="1" sz="1900">
              <a:solidFill>
                <a:srgbClr val="0086FF"/>
              </a:solidFill>
              <a:latin typeface="Montserrat"/>
              <a:ea typeface="Montserrat"/>
              <a:cs typeface="Montserrat"/>
              <a:sym typeface="Montserrat"/>
            </a:endParaRPr>
          </a:p>
        </p:txBody>
      </p:sp>
      <p:sp>
        <p:nvSpPr>
          <p:cNvPr id="655" name="Google Shape;655;g11eb0e7fc98_0_1124"/>
          <p:cNvSpPr txBox="1"/>
          <p:nvPr/>
        </p:nvSpPr>
        <p:spPr>
          <a:xfrm>
            <a:off x="464875" y="745425"/>
            <a:ext cx="6864900" cy="2795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pt-BR" sz="1300">
                <a:solidFill>
                  <a:schemeClr val="dk1"/>
                </a:solidFill>
                <a:latin typeface="Montserrat"/>
                <a:ea typeface="Montserrat"/>
                <a:cs typeface="Montserrat"/>
                <a:sym typeface="Montserrat"/>
              </a:rPr>
              <a:t>7.5 Group by</a:t>
            </a:r>
            <a:endParaRPr b="1" sz="1300">
              <a:solidFill>
                <a:schemeClr val="dk1"/>
              </a:solidFill>
              <a:latin typeface="Montserrat"/>
              <a:ea typeface="Montserrat"/>
              <a:cs typeface="Montserrat"/>
              <a:sym typeface="Montserrat"/>
            </a:endParaRPr>
          </a:p>
          <a:p>
            <a:pPr indent="0" lvl="0" marL="0" rtl="0" algn="just">
              <a:spcBef>
                <a:spcPts val="0"/>
              </a:spcBef>
              <a:spcAft>
                <a:spcPts val="0"/>
              </a:spcAft>
              <a:buNone/>
            </a:pPr>
            <a:r>
              <a:rPr lang="pt-BR" sz="1300">
                <a:solidFill>
                  <a:schemeClr val="dk1"/>
                </a:solidFill>
                <a:latin typeface="Montserrat"/>
                <a:ea typeface="Montserrat"/>
                <a:cs typeface="Montserrat"/>
                <a:sym typeface="Montserrat"/>
              </a:rPr>
              <a:t>A  instrução</a:t>
            </a:r>
            <a:r>
              <a:rPr b="1" lang="pt-BR" sz="1300">
                <a:solidFill>
                  <a:srgbClr val="E83E8C"/>
                </a:solidFill>
                <a:latin typeface="Montserrat"/>
                <a:ea typeface="Montserrat"/>
                <a:cs typeface="Montserrat"/>
                <a:sym typeface="Montserrat"/>
              </a:rPr>
              <a:t> GROUP BY </a:t>
            </a:r>
            <a:r>
              <a:rPr lang="pt-BR" sz="1300">
                <a:solidFill>
                  <a:schemeClr val="dk1"/>
                </a:solidFill>
                <a:latin typeface="Montserrat"/>
                <a:ea typeface="Montserrat"/>
                <a:cs typeface="Montserrat"/>
                <a:sym typeface="Montserrat"/>
              </a:rPr>
              <a:t>  agrupa as linhas que têm os mesmos valores em linhas de resumo.</a:t>
            </a:r>
            <a:endParaRPr sz="13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3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3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3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3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3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3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300">
              <a:solidFill>
                <a:schemeClr val="dk1"/>
              </a:solidFill>
              <a:latin typeface="Montserrat"/>
              <a:ea typeface="Montserrat"/>
              <a:cs typeface="Montserrat"/>
              <a:sym typeface="Montserrat"/>
            </a:endParaRPr>
          </a:p>
          <a:p>
            <a:pPr indent="0" lvl="0" marL="0" rtl="0" algn="l">
              <a:lnSpc>
                <a:spcPct val="115000"/>
              </a:lnSpc>
              <a:spcBef>
                <a:spcPts val="1400"/>
              </a:spcBef>
              <a:spcAft>
                <a:spcPts val="1400"/>
              </a:spcAft>
              <a:buNone/>
            </a:pPr>
            <a:r>
              <a:rPr lang="pt-BR" sz="1300">
                <a:solidFill>
                  <a:schemeClr val="dk1"/>
                </a:solidFill>
                <a:latin typeface="Montserrat"/>
                <a:ea typeface="Montserrat"/>
                <a:cs typeface="Montserrat"/>
                <a:sym typeface="Montserrat"/>
              </a:rPr>
              <a:t>Ela é frequentemente usada com funções agregadas (</a:t>
            </a:r>
            <a:r>
              <a:rPr b="1" lang="pt-BR" sz="1300">
                <a:solidFill>
                  <a:srgbClr val="E83E8C"/>
                </a:solidFill>
                <a:latin typeface="Montserrat"/>
                <a:ea typeface="Montserrat"/>
                <a:cs typeface="Montserrat"/>
                <a:sym typeface="Montserrat"/>
              </a:rPr>
              <a:t>COUNT</a:t>
            </a:r>
            <a:r>
              <a:rPr lang="pt-BR" sz="1300">
                <a:solidFill>
                  <a:schemeClr val="dk1"/>
                </a:solidFill>
                <a:latin typeface="Montserrat"/>
                <a:ea typeface="Montserrat"/>
                <a:cs typeface="Montserrat"/>
                <a:sym typeface="Montserrat"/>
              </a:rPr>
              <a:t>, </a:t>
            </a:r>
            <a:r>
              <a:rPr b="1" lang="pt-BR" sz="1300">
                <a:solidFill>
                  <a:srgbClr val="E83E8C"/>
                </a:solidFill>
                <a:latin typeface="Montserrat"/>
                <a:ea typeface="Montserrat"/>
                <a:cs typeface="Montserrat"/>
                <a:sym typeface="Montserrat"/>
              </a:rPr>
              <a:t>MAX</a:t>
            </a:r>
            <a:r>
              <a:rPr lang="pt-BR" sz="1300">
                <a:solidFill>
                  <a:schemeClr val="dk1"/>
                </a:solidFill>
                <a:latin typeface="Montserrat"/>
                <a:ea typeface="Montserrat"/>
                <a:cs typeface="Montserrat"/>
                <a:sym typeface="Montserrat"/>
              </a:rPr>
              <a:t>, </a:t>
            </a:r>
            <a:r>
              <a:rPr b="1" lang="pt-BR" sz="1300">
                <a:solidFill>
                  <a:srgbClr val="E83E8C"/>
                </a:solidFill>
                <a:latin typeface="Montserrat"/>
                <a:ea typeface="Montserrat"/>
                <a:cs typeface="Montserrat"/>
                <a:sym typeface="Montserrat"/>
              </a:rPr>
              <a:t>MIN</a:t>
            </a:r>
            <a:r>
              <a:rPr lang="pt-BR" sz="1300">
                <a:solidFill>
                  <a:schemeClr val="dk1"/>
                </a:solidFill>
                <a:latin typeface="Montserrat"/>
                <a:ea typeface="Montserrat"/>
                <a:cs typeface="Montserrat"/>
                <a:sym typeface="Montserrat"/>
              </a:rPr>
              <a:t>, </a:t>
            </a:r>
            <a:r>
              <a:rPr b="1" lang="pt-BR" sz="1300">
                <a:solidFill>
                  <a:srgbClr val="E83E8C"/>
                </a:solidFill>
                <a:latin typeface="Montserrat"/>
                <a:ea typeface="Montserrat"/>
                <a:cs typeface="Montserrat"/>
                <a:sym typeface="Montserrat"/>
              </a:rPr>
              <a:t>SUM</a:t>
            </a:r>
            <a:r>
              <a:rPr lang="pt-BR" sz="1300">
                <a:solidFill>
                  <a:schemeClr val="dk1"/>
                </a:solidFill>
                <a:latin typeface="Montserrat"/>
                <a:ea typeface="Montserrat"/>
                <a:cs typeface="Montserrat"/>
                <a:sym typeface="Montserrat"/>
              </a:rPr>
              <a:t>, </a:t>
            </a:r>
            <a:r>
              <a:rPr b="1" lang="pt-BR" sz="1300">
                <a:solidFill>
                  <a:srgbClr val="E83E8C"/>
                </a:solidFill>
                <a:latin typeface="Montserrat"/>
                <a:ea typeface="Montserrat"/>
                <a:cs typeface="Montserrat"/>
                <a:sym typeface="Montserrat"/>
              </a:rPr>
              <a:t>AVG</a:t>
            </a:r>
            <a:r>
              <a:rPr lang="pt-BR" sz="1300">
                <a:solidFill>
                  <a:schemeClr val="dk1"/>
                </a:solidFill>
                <a:latin typeface="Montserrat"/>
                <a:ea typeface="Montserrat"/>
                <a:cs typeface="Montserrat"/>
                <a:sym typeface="Montserrat"/>
              </a:rPr>
              <a:t>) para agrupar o conjunto de resultados por uma ou mais colunas.</a:t>
            </a:r>
            <a:endParaRPr sz="1300">
              <a:solidFill>
                <a:schemeClr val="dk1"/>
              </a:solidFill>
              <a:latin typeface="Montserrat"/>
              <a:ea typeface="Montserrat"/>
              <a:cs typeface="Montserrat"/>
              <a:sym typeface="Montserra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pic>
        <p:nvPicPr>
          <p:cNvPr id="660" name="Google Shape;660;g11eb0e7fc98_0_1134"/>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661" name="Google Shape;661;g11eb0e7fc98_0_1134"/>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662" name="Google Shape;662;g11eb0e7fc98_0_1134"/>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663" name="Google Shape;663;g11eb0e7fc98_0_1134"/>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664" name="Google Shape;664;g11eb0e7fc98_0_1134"/>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665" name="Google Shape;665;g11eb0e7fc98_0_1134"/>
          <p:cNvSpPr txBox="1"/>
          <p:nvPr>
            <p:ph idx="1" type="body"/>
          </p:nvPr>
        </p:nvSpPr>
        <p:spPr>
          <a:xfrm>
            <a:off x="303500" y="87000"/>
            <a:ext cx="69936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1900">
                <a:solidFill>
                  <a:srgbClr val="0086FF"/>
                </a:solidFill>
                <a:latin typeface="Montserrat"/>
                <a:ea typeface="Montserrat"/>
                <a:cs typeface="Montserrat"/>
                <a:sym typeface="Montserrat"/>
              </a:rPr>
              <a:t>7. Manipulação de dados SQL</a:t>
            </a:r>
            <a:endParaRPr b="1" sz="1900">
              <a:solidFill>
                <a:srgbClr val="0086FF"/>
              </a:solidFill>
              <a:latin typeface="Montserrat"/>
              <a:ea typeface="Montserrat"/>
              <a:cs typeface="Montserrat"/>
              <a:sym typeface="Montserrat"/>
            </a:endParaRPr>
          </a:p>
        </p:txBody>
      </p:sp>
      <p:sp>
        <p:nvSpPr>
          <p:cNvPr id="666" name="Google Shape;666;g11eb0e7fc98_0_1134"/>
          <p:cNvSpPr txBox="1"/>
          <p:nvPr/>
        </p:nvSpPr>
        <p:spPr>
          <a:xfrm>
            <a:off x="464875" y="745425"/>
            <a:ext cx="6864900" cy="3403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pt-BR" sz="1300">
                <a:solidFill>
                  <a:schemeClr val="dk1"/>
                </a:solidFill>
                <a:latin typeface="Montserrat"/>
                <a:ea typeface="Montserrat"/>
                <a:cs typeface="Montserrat"/>
                <a:sym typeface="Montserrat"/>
              </a:rPr>
              <a:t>7.6 COUNT, AVG e SUM</a:t>
            </a:r>
            <a:endParaRPr sz="2400">
              <a:solidFill>
                <a:schemeClr val="dk1"/>
              </a:solidFill>
              <a:highlight>
                <a:srgbClr val="FFFFFF"/>
              </a:highlight>
            </a:endParaRPr>
          </a:p>
          <a:p>
            <a:pPr indent="0" lvl="0" marL="0" rtl="0" algn="just">
              <a:spcBef>
                <a:spcPts val="0"/>
              </a:spcBef>
              <a:spcAft>
                <a:spcPts val="0"/>
              </a:spcAft>
              <a:buNone/>
            </a:pPr>
            <a:r>
              <a:rPr lang="pt-BR" sz="1300">
                <a:solidFill>
                  <a:schemeClr val="dk1"/>
                </a:solidFill>
                <a:latin typeface="Montserrat"/>
                <a:ea typeface="Montserrat"/>
                <a:cs typeface="Montserrat"/>
                <a:sym typeface="Montserrat"/>
              </a:rPr>
              <a:t>A  função</a:t>
            </a:r>
            <a:r>
              <a:rPr b="1" lang="pt-BR" sz="1300">
                <a:solidFill>
                  <a:srgbClr val="E83E8C"/>
                </a:solidFill>
                <a:latin typeface="Montserrat"/>
                <a:ea typeface="Montserrat"/>
                <a:cs typeface="Montserrat"/>
                <a:sym typeface="Montserrat"/>
              </a:rPr>
              <a:t> COUNT </a:t>
            </a:r>
            <a:r>
              <a:rPr lang="pt-BR" sz="1300">
                <a:solidFill>
                  <a:schemeClr val="dk1"/>
                </a:solidFill>
                <a:latin typeface="Montserrat"/>
                <a:ea typeface="Montserrat"/>
                <a:cs typeface="Montserrat"/>
                <a:sym typeface="Montserrat"/>
              </a:rPr>
              <a:t>retorna o número de linhas que corresponde a um critério especificado.</a:t>
            </a:r>
            <a:endParaRPr sz="13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3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3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300">
              <a:solidFill>
                <a:schemeClr val="dk1"/>
              </a:solidFill>
              <a:latin typeface="Montserrat"/>
              <a:ea typeface="Montserrat"/>
              <a:cs typeface="Montserrat"/>
              <a:sym typeface="Montserrat"/>
            </a:endParaRPr>
          </a:p>
          <a:p>
            <a:pPr indent="0" lvl="0" marL="0" rtl="0" algn="l">
              <a:lnSpc>
                <a:spcPct val="115000"/>
              </a:lnSpc>
              <a:spcBef>
                <a:spcPts val="1400"/>
              </a:spcBef>
              <a:spcAft>
                <a:spcPts val="0"/>
              </a:spcAft>
              <a:buNone/>
            </a:pPr>
            <a:r>
              <a:rPr lang="pt-BR" sz="1300">
                <a:solidFill>
                  <a:schemeClr val="dk1"/>
                </a:solidFill>
                <a:latin typeface="Montserrat"/>
                <a:ea typeface="Montserrat"/>
                <a:cs typeface="Montserrat"/>
                <a:sym typeface="Montserrat"/>
              </a:rPr>
              <a:t>A função </a:t>
            </a:r>
            <a:r>
              <a:rPr b="1" lang="pt-BR" sz="1300">
                <a:solidFill>
                  <a:srgbClr val="E83E8C"/>
                </a:solidFill>
                <a:latin typeface="Montserrat"/>
                <a:ea typeface="Montserrat"/>
                <a:cs typeface="Montserrat"/>
                <a:sym typeface="Montserrat"/>
              </a:rPr>
              <a:t>AVG</a:t>
            </a:r>
            <a:r>
              <a:rPr lang="pt-BR" sz="1300">
                <a:solidFill>
                  <a:schemeClr val="dk1"/>
                </a:solidFill>
                <a:latin typeface="Montserrat"/>
                <a:ea typeface="Montserrat"/>
                <a:cs typeface="Montserrat"/>
                <a:sym typeface="Montserrat"/>
              </a:rPr>
              <a:t> retorna o valor médio de uma coluna numérica.</a:t>
            </a:r>
            <a:endParaRPr sz="1300">
              <a:solidFill>
                <a:schemeClr val="dk1"/>
              </a:solidFill>
              <a:latin typeface="Montserrat"/>
              <a:ea typeface="Montserrat"/>
              <a:cs typeface="Montserrat"/>
              <a:sym typeface="Montserrat"/>
            </a:endParaRPr>
          </a:p>
          <a:p>
            <a:pPr indent="0" lvl="0" marL="0" rtl="0" algn="l">
              <a:lnSpc>
                <a:spcPct val="115000"/>
              </a:lnSpc>
              <a:spcBef>
                <a:spcPts val="1400"/>
              </a:spcBef>
              <a:spcAft>
                <a:spcPts val="0"/>
              </a:spcAft>
              <a:buNone/>
            </a:pPr>
            <a:r>
              <a:t/>
            </a:r>
            <a:endParaRPr sz="1300">
              <a:solidFill>
                <a:schemeClr val="dk1"/>
              </a:solidFill>
              <a:latin typeface="Montserrat"/>
              <a:ea typeface="Montserrat"/>
              <a:cs typeface="Montserrat"/>
              <a:sym typeface="Montserrat"/>
            </a:endParaRPr>
          </a:p>
          <a:p>
            <a:pPr indent="0" lvl="0" marL="0" rtl="0" algn="l">
              <a:lnSpc>
                <a:spcPct val="115000"/>
              </a:lnSpc>
              <a:spcBef>
                <a:spcPts val="1400"/>
              </a:spcBef>
              <a:spcAft>
                <a:spcPts val="0"/>
              </a:spcAft>
              <a:buNone/>
            </a:pPr>
            <a:r>
              <a:t/>
            </a:r>
            <a:endParaRPr sz="1300">
              <a:solidFill>
                <a:schemeClr val="dk1"/>
              </a:solidFill>
              <a:latin typeface="Montserrat"/>
              <a:ea typeface="Montserrat"/>
              <a:cs typeface="Montserrat"/>
              <a:sym typeface="Montserrat"/>
            </a:endParaRPr>
          </a:p>
          <a:p>
            <a:pPr indent="0" lvl="0" marL="0" rtl="0" algn="l">
              <a:lnSpc>
                <a:spcPct val="115000"/>
              </a:lnSpc>
              <a:spcBef>
                <a:spcPts val="1400"/>
              </a:spcBef>
              <a:spcAft>
                <a:spcPts val="0"/>
              </a:spcAft>
              <a:buNone/>
            </a:pPr>
            <a:r>
              <a:rPr lang="pt-BR" sz="1300">
                <a:solidFill>
                  <a:schemeClr val="dk1"/>
                </a:solidFill>
                <a:latin typeface="Montserrat"/>
                <a:ea typeface="Montserrat"/>
                <a:cs typeface="Montserrat"/>
                <a:sym typeface="Montserrat"/>
              </a:rPr>
              <a:t>A função </a:t>
            </a:r>
            <a:r>
              <a:rPr b="1" lang="pt-BR" sz="1300">
                <a:solidFill>
                  <a:srgbClr val="E83E8C"/>
                </a:solidFill>
                <a:latin typeface="Montserrat"/>
                <a:ea typeface="Montserrat"/>
                <a:cs typeface="Montserrat"/>
                <a:sym typeface="Montserrat"/>
              </a:rPr>
              <a:t>SUM</a:t>
            </a:r>
            <a:r>
              <a:rPr lang="pt-BR" sz="1300">
                <a:solidFill>
                  <a:schemeClr val="dk1"/>
                </a:solidFill>
                <a:latin typeface="Montserrat"/>
                <a:ea typeface="Montserrat"/>
                <a:cs typeface="Montserrat"/>
                <a:sym typeface="Montserrat"/>
              </a:rPr>
              <a:t> retorna a soma total de uma coluna numérica.</a:t>
            </a:r>
            <a:r>
              <a:rPr lang="pt-BR" sz="1150">
                <a:solidFill>
                  <a:schemeClr val="dk1"/>
                </a:solidFill>
                <a:highlight>
                  <a:srgbClr val="FFFFFF"/>
                </a:highlight>
                <a:latin typeface="Verdana"/>
                <a:ea typeface="Verdana"/>
                <a:cs typeface="Verdana"/>
                <a:sym typeface="Verdana"/>
              </a:rPr>
              <a:t> </a:t>
            </a:r>
            <a:endParaRPr sz="1300">
              <a:solidFill>
                <a:schemeClr val="dk1"/>
              </a:solidFill>
              <a:latin typeface="Montserrat"/>
              <a:ea typeface="Montserrat"/>
              <a:cs typeface="Montserrat"/>
              <a:sym typeface="Montserrat"/>
            </a:endParaRPr>
          </a:p>
          <a:p>
            <a:pPr indent="0" lvl="0" marL="0" rtl="0" algn="l">
              <a:lnSpc>
                <a:spcPct val="115000"/>
              </a:lnSpc>
              <a:spcBef>
                <a:spcPts val="1400"/>
              </a:spcBef>
              <a:spcAft>
                <a:spcPts val="1400"/>
              </a:spcAft>
              <a:buNone/>
            </a:pPr>
            <a:r>
              <a:t/>
            </a:r>
            <a:endParaRPr sz="1300">
              <a:solidFill>
                <a:schemeClr val="dk1"/>
              </a:solidFill>
              <a:latin typeface="Montserrat"/>
              <a:ea typeface="Montserrat"/>
              <a:cs typeface="Montserrat"/>
              <a:sym typeface="Montserra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pic>
        <p:nvPicPr>
          <p:cNvPr id="671" name="Google Shape;671;g11eb0e7fc98_0_1144"/>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672" name="Google Shape;672;g11eb0e7fc98_0_1144"/>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673" name="Google Shape;673;g11eb0e7fc98_0_1144"/>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674" name="Google Shape;674;g11eb0e7fc98_0_1144"/>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675" name="Google Shape;675;g11eb0e7fc98_0_1144"/>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676" name="Google Shape;676;g11eb0e7fc98_0_1144"/>
          <p:cNvSpPr txBox="1"/>
          <p:nvPr>
            <p:ph idx="1" type="body"/>
          </p:nvPr>
        </p:nvSpPr>
        <p:spPr>
          <a:xfrm>
            <a:off x="303500" y="87000"/>
            <a:ext cx="69936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1900">
                <a:solidFill>
                  <a:srgbClr val="0086FF"/>
                </a:solidFill>
                <a:latin typeface="Montserrat"/>
                <a:ea typeface="Montserrat"/>
                <a:cs typeface="Montserrat"/>
                <a:sym typeface="Montserrat"/>
              </a:rPr>
              <a:t>7. Manipulação de dados SQL</a:t>
            </a:r>
            <a:endParaRPr b="1" sz="1900">
              <a:solidFill>
                <a:srgbClr val="0086FF"/>
              </a:solidFill>
              <a:latin typeface="Montserrat"/>
              <a:ea typeface="Montserrat"/>
              <a:cs typeface="Montserrat"/>
              <a:sym typeface="Montserrat"/>
            </a:endParaRPr>
          </a:p>
        </p:txBody>
      </p:sp>
      <p:sp>
        <p:nvSpPr>
          <p:cNvPr id="677" name="Google Shape;677;g11eb0e7fc98_0_1144"/>
          <p:cNvSpPr txBox="1"/>
          <p:nvPr/>
        </p:nvSpPr>
        <p:spPr>
          <a:xfrm>
            <a:off x="464875" y="745425"/>
            <a:ext cx="6864900" cy="3184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pt-BR" sz="1300">
                <a:solidFill>
                  <a:schemeClr val="dk1"/>
                </a:solidFill>
                <a:latin typeface="Montserrat"/>
                <a:ea typeface="Montserrat"/>
                <a:cs typeface="Montserrat"/>
                <a:sym typeface="Montserrat"/>
              </a:rPr>
              <a:t>7.7 MIN E MAX</a:t>
            </a:r>
            <a:endParaRPr sz="2400">
              <a:solidFill>
                <a:schemeClr val="dk1"/>
              </a:solidFill>
              <a:highlight>
                <a:srgbClr val="FFFFFF"/>
              </a:highlight>
            </a:endParaRPr>
          </a:p>
          <a:p>
            <a:pPr indent="0" lvl="0" marL="0" rtl="0" algn="just">
              <a:spcBef>
                <a:spcPts val="0"/>
              </a:spcBef>
              <a:spcAft>
                <a:spcPts val="0"/>
              </a:spcAft>
              <a:buNone/>
            </a:pPr>
            <a:r>
              <a:t/>
            </a:r>
            <a:endParaRPr b="1" sz="1300">
              <a:solidFill>
                <a:schemeClr val="dk1"/>
              </a:solidFill>
              <a:latin typeface="Montserrat"/>
              <a:ea typeface="Montserrat"/>
              <a:cs typeface="Montserrat"/>
              <a:sym typeface="Montserrat"/>
            </a:endParaRPr>
          </a:p>
          <a:p>
            <a:pPr indent="0" lvl="0" marL="0" rtl="0" algn="just">
              <a:spcBef>
                <a:spcPts val="0"/>
              </a:spcBef>
              <a:spcAft>
                <a:spcPts val="0"/>
              </a:spcAft>
              <a:buNone/>
            </a:pPr>
            <a:r>
              <a:rPr lang="pt-BR" sz="1300">
                <a:solidFill>
                  <a:schemeClr val="dk1"/>
                </a:solidFill>
                <a:latin typeface="Montserrat"/>
                <a:ea typeface="Montserrat"/>
                <a:cs typeface="Montserrat"/>
                <a:sym typeface="Montserrat"/>
              </a:rPr>
              <a:t>A  função</a:t>
            </a:r>
            <a:r>
              <a:rPr b="1" lang="pt-BR" sz="1300">
                <a:solidFill>
                  <a:srgbClr val="E83E8C"/>
                </a:solidFill>
                <a:latin typeface="Montserrat"/>
                <a:ea typeface="Montserrat"/>
                <a:cs typeface="Montserrat"/>
                <a:sym typeface="Montserrat"/>
              </a:rPr>
              <a:t> MIN </a:t>
            </a:r>
            <a:r>
              <a:rPr lang="pt-BR" sz="1300">
                <a:solidFill>
                  <a:schemeClr val="dk1"/>
                </a:solidFill>
                <a:latin typeface="Montserrat"/>
                <a:ea typeface="Montserrat"/>
                <a:cs typeface="Montserrat"/>
                <a:sym typeface="Montserrat"/>
              </a:rPr>
              <a:t>retorna o menor valor da coluna selecionada</a:t>
            </a:r>
            <a:r>
              <a:rPr lang="pt-BR" sz="1150">
                <a:solidFill>
                  <a:schemeClr val="dk1"/>
                </a:solidFill>
                <a:highlight>
                  <a:srgbClr val="FFFFFF"/>
                </a:highlight>
                <a:latin typeface="Verdana"/>
                <a:ea typeface="Verdana"/>
                <a:cs typeface="Verdana"/>
                <a:sym typeface="Verdana"/>
              </a:rPr>
              <a:t>.</a:t>
            </a:r>
            <a:endParaRPr sz="13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3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3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3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3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3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300">
              <a:solidFill>
                <a:schemeClr val="dk1"/>
              </a:solidFill>
              <a:latin typeface="Montserrat"/>
              <a:ea typeface="Montserrat"/>
              <a:cs typeface="Montserrat"/>
              <a:sym typeface="Montserrat"/>
            </a:endParaRPr>
          </a:p>
          <a:p>
            <a:pPr indent="0" lvl="0" marL="0" rtl="0" algn="l">
              <a:lnSpc>
                <a:spcPct val="115000"/>
              </a:lnSpc>
              <a:spcBef>
                <a:spcPts val="1400"/>
              </a:spcBef>
              <a:spcAft>
                <a:spcPts val="0"/>
              </a:spcAft>
              <a:buNone/>
            </a:pPr>
            <a:r>
              <a:rPr lang="pt-BR" sz="1300">
                <a:solidFill>
                  <a:schemeClr val="dk1"/>
                </a:solidFill>
                <a:latin typeface="Montserrat"/>
                <a:ea typeface="Montserrat"/>
                <a:cs typeface="Montserrat"/>
                <a:sym typeface="Montserrat"/>
              </a:rPr>
              <a:t>A função </a:t>
            </a:r>
            <a:r>
              <a:rPr b="1" lang="pt-BR" sz="1300">
                <a:solidFill>
                  <a:srgbClr val="E83E8C"/>
                </a:solidFill>
                <a:latin typeface="Montserrat"/>
                <a:ea typeface="Montserrat"/>
                <a:cs typeface="Montserrat"/>
                <a:sym typeface="Montserrat"/>
              </a:rPr>
              <a:t>MAX</a:t>
            </a:r>
            <a:r>
              <a:rPr lang="pt-BR" sz="1300">
                <a:solidFill>
                  <a:schemeClr val="dk1"/>
                </a:solidFill>
                <a:latin typeface="Montserrat"/>
                <a:ea typeface="Montserrat"/>
                <a:cs typeface="Montserrat"/>
                <a:sym typeface="Montserrat"/>
              </a:rPr>
              <a:t> retorna o maior valor da coluna selecionada.</a:t>
            </a:r>
            <a:endParaRPr sz="1300">
              <a:solidFill>
                <a:schemeClr val="dk1"/>
              </a:solidFill>
              <a:latin typeface="Montserrat"/>
              <a:ea typeface="Montserrat"/>
              <a:cs typeface="Montserrat"/>
              <a:sym typeface="Montserrat"/>
            </a:endParaRPr>
          </a:p>
          <a:p>
            <a:pPr indent="0" lvl="0" marL="0" rtl="0" algn="l">
              <a:lnSpc>
                <a:spcPct val="115000"/>
              </a:lnSpc>
              <a:spcBef>
                <a:spcPts val="1400"/>
              </a:spcBef>
              <a:spcAft>
                <a:spcPts val="0"/>
              </a:spcAft>
              <a:buNone/>
            </a:pPr>
            <a:r>
              <a:t/>
            </a:r>
            <a:endParaRPr sz="1300">
              <a:solidFill>
                <a:schemeClr val="dk1"/>
              </a:solidFill>
              <a:latin typeface="Montserrat"/>
              <a:ea typeface="Montserrat"/>
              <a:cs typeface="Montserrat"/>
              <a:sym typeface="Montserrat"/>
            </a:endParaRPr>
          </a:p>
          <a:p>
            <a:pPr indent="0" lvl="0" marL="0" rtl="0" algn="l">
              <a:lnSpc>
                <a:spcPct val="115000"/>
              </a:lnSpc>
              <a:spcBef>
                <a:spcPts val="1400"/>
              </a:spcBef>
              <a:spcAft>
                <a:spcPts val="1400"/>
              </a:spcAft>
              <a:buNone/>
            </a:pPr>
            <a:r>
              <a:t/>
            </a:r>
            <a:endParaRPr sz="1300">
              <a:solidFill>
                <a:schemeClr val="dk1"/>
              </a:solidFill>
              <a:latin typeface="Montserrat"/>
              <a:ea typeface="Montserrat"/>
              <a:cs typeface="Montserrat"/>
              <a:sym typeface="Montserra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pic>
        <p:nvPicPr>
          <p:cNvPr id="682" name="Google Shape;682;g11eb0e7fc98_0_1154"/>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683" name="Google Shape;683;g11eb0e7fc98_0_1154"/>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684" name="Google Shape;684;g11eb0e7fc98_0_1154"/>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685" name="Google Shape;685;g11eb0e7fc98_0_1154"/>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686" name="Google Shape;686;g11eb0e7fc98_0_1154"/>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687" name="Google Shape;687;g11eb0e7fc98_0_1154"/>
          <p:cNvSpPr txBox="1"/>
          <p:nvPr>
            <p:ph idx="1" type="body"/>
          </p:nvPr>
        </p:nvSpPr>
        <p:spPr>
          <a:xfrm>
            <a:off x="303500" y="87000"/>
            <a:ext cx="69936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1900">
                <a:solidFill>
                  <a:srgbClr val="0086FF"/>
                </a:solidFill>
                <a:latin typeface="Montserrat"/>
                <a:ea typeface="Montserrat"/>
                <a:cs typeface="Montserrat"/>
                <a:sym typeface="Montserrat"/>
              </a:rPr>
              <a:t>7. Manipulação de dados SQL</a:t>
            </a:r>
            <a:endParaRPr b="1" sz="1900">
              <a:solidFill>
                <a:srgbClr val="0086FF"/>
              </a:solidFill>
              <a:latin typeface="Montserrat"/>
              <a:ea typeface="Montserrat"/>
              <a:cs typeface="Montserrat"/>
              <a:sym typeface="Montserrat"/>
            </a:endParaRPr>
          </a:p>
        </p:txBody>
      </p:sp>
      <p:sp>
        <p:nvSpPr>
          <p:cNvPr id="688" name="Google Shape;688;g11eb0e7fc98_0_1154"/>
          <p:cNvSpPr txBox="1"/>
          <p:nvPr/>
        </p:nvSpPr>
        <p:spPr>
          <a:xfrm>
            <a:off x="464875" y="745425"/>
            <a:ext cx="6864900" cy="3033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pt-BR" sz="1300">
                <a:solidFill>
                  <a:schemeClr val="dk1"/>
                </a:solidFill>
                <a:latin typeface="Montserrat"/>
                <a:ea typeface="Montserrat"/>
                <a:cs typeface="Montserrat"/>
                <a:sym typeface="Montserrat"/>
              </a:rPr>
              <a:t>7.8 LIKE</a:t>
            </a:r>
            <a:endParaRPr sz="2400">
              <a:solidFill>
                <a:schemeClr val="dk1"/>
              </a:solidFill>
              <a:highlight>
                <a:srgbClr val="FFFFFF"/>
              </a:highlight>
            </a:endParaRPr>
          </a:p>
          <a:p>
            <a:pPr indent="0" lvl="0" marL="0" rtl="0" algn="just">
              <a:spcBef>
                <a:spcPts val="0"/>
              </a:spcBef>
              <a:spcAft>
                <a:spcPts val="0"/>
              </a:spcAft>
              <a:buNone/>
            </a:pPr>
            <a:r>
              <a:rPr lang="pt-BR" sz="1300">
                <a:solidFill>
                  <a:schemeClr val="dk1"/>
                </a:solidFill>
                <a:latin typeface="Montserrat"/>
                <a:ea typeface="Montserrat"/>
                <a:cs typeface="Montserrat"/>
                <a:sym typeface="Montserrat"/>
              </a:rPr>
              <a:t>O operador </a:t>
            </a:r>
            <a:r>
              <a:rPr b="1" lang="pt-BR" sz="1300">
                <a:solidFill>
                  <a:srgbClr val="E83E8C"/>
                </a:solidFill>
                <a:latin typeface="Montserrat"/>
                <a:ea typeface="Montserrat"/>
                <a:cs typeface="Montserrat"/>
                <a:sym typeface="Montserrat"/>
              </a:rPr>
              <a:t>LIKE</a:t>
            </a:r>
            <a:r>
              <a:rPr lang="pt-BR" sz="1300">
                <a:solidFill>
                  <a:schemeClr val="dk1"/>
                </a:solidFill>
                <a:latin typeface="Montserrat"/>
                <a:ea typeface="Montserrat"/>
                <a:cs typeface="Montserrat"/>
                <a:sym typeface="Montserrat"/>
              </a:rPr>
              <a:t> é usado em uma cláusula </a:t>
            </a:r>
            <a:r>
              <a:rPr b="1" lang="pt-BR" sz="1300">
                <a:solidFill>
                  <a:srgbClr val="E83E8C"/>
                </a:solidFill>
                <a:latin typeface="Montserrat"/>
                <a:ea typeface="Montserrat"/>
                <a:cs typeface="Montserrat"/>
                <a:sym typeface="Montserrat"/>
              </a:rPr>
              <a:t>WHERE</a:t>
            </a:r>
            <a:r>
              <a:rPr lang="pt-BR" sz="1300">
                <a:solidFill>
                  <a:schemeClr val="dk1"/>
                </a:solidFill>
                <a:latin typeface="Montserrat"/>
                <a:ea typeface="Montserrat"/>
                <a:cs typeface="Montserrat"/>
                <a:sym typeface="Montserrat"/>
              </a:rPr>
              <a:t> para procurar um padrão especificado em uma coluna.</a:t>
            </a:r>
            <a:endParaRPr sz="1300">
              <a:solidFill>
                <a:schemeClr val="dk1"/>
              </a:solidFill>
              <a:latin typeface="Montserrat"/>
              <a:ea typeface="Montserrat"/>
              <a:cs typeface="Montserrat"/>
              <a:sym typeface="Montserrat"/>
            </a:endParaRPr>
          </a:p>
          <a:p>
            <a:pPr indent="0" lvl="0" marL="0" rtl="0" algn="l">
              <a:lnSpc>
                <a:spcPct val="115000"/>
              </a:lnSpc>
              <a:spcBef>
                <a:spcPts val="1400"/>
              </a:spcBef>
              <a:spcAft>
                <a:spcPts val="0"/>
              </a:spcAft>
              <a:buNone/>
            </a:pPr>
            <a:r>
              <a:rPr lang="pt-BR" sz="1300">
                <a:solidFill>
                  <a:schemeClr val="dk1"/>
                </a:solidFill>
                <a:latin typeface="Montserrat"/>
                <a:ea typeface="Montserrat"/>
                <a:cs typeface="Montserrat"/>
                <a:sym typeface="Montserrat"/>
              </a:rPr>
              <a:t>Existem dois curingas frequentemente usados ​​em conjunto com o operador:</a:t>
            </a:r>
            <a:endParaRPr sz="1300">
              <a:solidFill>
                <a:schemeClr val="dk1"/>
              </a:solidFill>
              <a:latin typeface="Montserrat"/>
              <a:ea typeface="Montserrat"/>
              <a:cs typeface="Montserrat"/>
              <a:sym typeface="Montserrat"/>
            </a:endParaRPr>
          </a:p>
          <a:p>
            <a:pPr indent="-301625" lvl="0" marL="457200" rtl="0" algn="l">
              <a:lnSpc>
                <a:spcPct val="115000"/>
              </a:lnSpc>
              <a:spcBef>
                <a:spcPts val="1400"/>
              </a:spcBef>
              <a:spcAft>
                <a:spcPts val="0"/>
              </a:spcAft>
              <a:buClr>
                <a:schemeClr val="dk1"/>
              </a:buClr>
              <a:buSzPts val="1150"/>
              <a:buFont typeface="Verdana"/>
              <a:buChar char="●"/>
            </a:pPr>
            <a:r>
              <a:rPr lang="pt-BR" sz="1300">
                <a:solidFill>
                  <a:schemeClr val="dk1"/>
                </a:solidFill>
                <a:latin typeface="Montserrat"/>
                <a:ea typeface="Montserrat"/>
                <a:cs typeface="Montserrat"/>
                <a:sym typeface="Montserrat"/>
              </a:rPr>
              <a:t> O sinal de porcentagem (%) representa zero, um ou vários caracteres</a:t>
            </a:r>
            <a:endParaRPr sz="1300">
              <a:solidFill>
                <a:schemeClr val="dk1"/>
              </a:solidFill>
              <a:latin typeface="Montserrat"/>
              <a:ea typeface="Montserrat"/>
              <a:cs typeface="Montserrat"/>
              <a:sym typeface="Montserrat"/>
            </a:endParaRPr>
          </a:p>
          <a:p>
            <a:pPr indent="-301625" lvl="0" marL="457200" rtl="0" algn="l">
              <a:lnSpc>
                <a:spcPct val="115000"/>
              </a:lnSpc>
              <a:spcBef>
                <a:spcPts val="0"/>
              </a:spcBef>
              <a:spcAft>
                <a:spcPts val="0"/>
              </a:spcAft>
              <a:buClr>
                <a:schemeClr val="dk1"/>
              </a:buClr>
              <a:buSzPts val="1150"/>
              <a:buFont typeface="Verdana"/>
              <a:buChar char="●"/>
            </a:pPr>
            <a:r>
              <a:rPr lang="pt-BR" sz="1300">
                <a:solidFill>
                  <a:schemeClr val="dk1"/>
                </a:solidFill>
                <a:latin typeface="Montserrat"/>
                <a:ea typeface="Montserrat"/>
                <a:cs typeface="Montserrat"/>
                <a:sym typeface="Montserrat"/>
              </a:rPr>
              <a:t> O sinal de sublinhado (_) representa um único caractere</a:t>
            </a:r>
            <a:endParaRPr sz="1150">
              <a:solidFill>
                <a:schemeClr val="dk1"/>
              </a:solidFill>
              <a:highlight>
                <a:srgbClr val="FFFFFF"/>
              </a:highlight>
              <a:latin typeface="Verdana"/>
              <a:ea typeface="Verdana"/>
              <a:cs typeface="Verdana"/>
              <a:sym typeface="Verdana"/>
            </a:endParaRPr>
          </a:p>
          <a:p>
            <a:pPr indent="0" lvl="0" marL="0" rtl="0" algn="l">
              <a:lnSpc>
                <a:spcPct val="115000"/>
              </a:lnSpc>
              <a:spcBef>
                <a:spcPts val="1400"/>
              </a:spcBef>
              <a:spcAft>
                <a:spcPts val="0"/>
              </a:spcAft>
              <a:buNone/>
            </a:pPr>
            <a:r>
              <a:t/>
            </a:r>
            <a:endParaRPr sz="1300">
              <a:solidFill>
                <a:schemeClr val="dk1"/>
              </a:solidFill>
              <a:latin typeface="Montserrat"/>
              <a:ea typeface="Montserrat"/>
              <a:cs typeface="Montserrat"/>
              <a:sym typeface="Montserrat"/>
            </a:endParaRPr>
          </a:p>
          <a:p>
            <a:pPr indent="0" lvl="0" marL="0" rtl="0" algn="l">
              <a:lnSpc>
                <a:spcPct val="115000"/>
              </a:lnSpc>
              <a:spcBef>
                <a:spcPts val="1400"/>
              </a:spcBef>
              <a:spcAft>
                <a:spcPts val="0"/>
              </a:spcAft>
              <a:buNone/>
            </a:pPr>
            <a:r>
              <a:t/>
            </a:r>
            <a:endParaRPr sz="1300">
              <a:solidFill>
                <a:schemeClr val="dk1"/>
              </a:solidFill>
              <a:latin typeface="Montserrat"/>
              <a:ea typeface="Montserrat"/>
              <a:cs typeface="Montserrat"/>
              <a:sym typeface="Montserrat"/>
            </a:endParaRPr>
          </a:p>
          <a:p>
            <a:pPr indent="0" lvl="0" marL="0" rtl="0" algn="l">
              <a:lnSpc>
                <a:spcPct val="115000"/>
              </a:lnSpc>
              <a:spcBef>
                <a:spcPts val="1400"/>
              </a:spcBef>
              <a:spcAft>
                <a:spcPts val="1400"/>
              </a:spcAft>
              <a:buNone/>
            </a:pPr>
            <a:r>
              <a:t/>
            </a:r>
            <a:endParaRPr sz="1300">
              <a:solidFill>
                <a:schemeClr val="dk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g11eb0e7fc98_0_678"/>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163" name="Google Shape;163;g11eb0e7fc98_0_678"/>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164" name="Google Shape;164;g11eb0e7fc98_0_678"/>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165" name="Google Shape;165;g11eb0e7fc98_0_678"/>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166" name="Google Shape;166;g11eb0e7fc98_0_678"/>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167" name="Google Shape;167;g11eb0e7fc98_0_678"/>
          <p:cNvSpPr txBox="1"/>
          <p:nvPr>
            <p:ph idx="1" type="body"/>
          </p:nvPr>
        </p:nvSpPr>
        <p:spPr>
          <a:xfrm>
            <a:off x="303500" y="87000"/>
            <a:ext cx="69936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800"/>
              <a:buNone/>
            </a:pPr>
            <a:r>
              <a:rPr b="1" lang="pt-BR" sz="2300">
                <a:solidFill>
                  <a:srgbClr val="0086FF"/>
                </a:solidFill>
                <a:latin typeface="Montserrat"/>
                <a:ea typeface="Montserrat"/>
                <a:cs typeface="Montserrat"/>
                <a:sym typeface="Montserrat"/>
              </a:rPr>
              <a:t>2. O que é banco de dados relacional</a:t>
            </a:r>
            <a:endParaRPr b="1" sz="2300">
              <a:solidFill>
                <a:srgbClr val="0086FF"/>
              </a:solidFill>
              <a:latin typeface="Montserrat"/>
              <a:ea typeface="Montserrat"/>
              <a:cs typeface="Montserrat"/>
              <a:sym typeface="Montserrat"/>
            </a:endParaRPr>
          </a:p>
          <a:p>
            <a:pPr indent="0" lvl="0" marL="0" rtl="0" algn="ctr">
              <a:lnSpc>
                <a:spcPct val="115000"/>
              </a:lnSpc>
              <a:spcBef>
                <a:spcPts val="1600"/>
              </a:spcBef>
              <a:spcAft>
                <a:spcPts val="1600"/>
              </a:spcAft>
              <a:buSzPts val="1800"/>
              <a:buNone/>
            </a:pPr>
            <a:r>
              <a:t/>
            </a:r>
            <a:endParaRPr b="1" sz="2300">
              <a:solidFill>
                <a:srgbClr val="0086FF"/>
              </a:solidFill>
              <a:latin typeface="Montserrat"/>
              <a:ea typeface="Montserrat"/>
              <a:cs typeface="Montserrat"/>
              <a:sym typeface="Montserrat"/>
            </a:endParaRPr>
          </a:p>
        </p:txBody>
      </p:sp>
      <p:sp>
        <p:nvSpPr>
          <p:cNvPr id="168" name="Google Shape;168;g11eb0e7fc98_0_678"/>
          <p:cNvSpPr txBox="1"/>
          <p:nvPr/>
        </p:nvSpPr>
        <p:spPr>
          <a:xfrm>
            <a:off x="464875" y="974025"/>
            <a:ext cx="6864900" cy="3586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pt-BR" sz="1300">
                <a:solidFill>
                  <a:schemeClr val="dk1"/>
                </a:solidFill>
                <a:latin typeface="Montserrat"/>
                <a:ea typeface="Montserrat"/>
                <a:cs typeface="Montserrat"/>
                <a:sym typeface="Montserrat"/>
              </a:rPr>
              <a:t>2.1 </a:t>
            </a:r>
            <a:r>
              <a:rPr b="1" lang="pt-BR" sz="1300">
                <a:solidFill>
                  <a:schemeClr val="dk1"/>
                </a:solidFill>
                <a:highlight>
                  <a:schemeClr val="lt1"/>
                </a:highlight>
                <a:latin typeface="Montserrat"/>
                <a:ea typeface="Montserrat"/>
                <a:cs typeface="Montserrat"/>
                <a:sym typeface="Montserrat"/>
              </a:rPr>
              <a:t>Banco de dados relacional</a:t>
            </a:r>
            <a:endParaRPr/>
          </a:p>
          <a:p>
            <a:pPr indent="0" lvl="0" marL="0" rtl="0" algn="l">
              <a:spcBef>
                <a:spcPts val="0"/>
              </a:spcBef>
              <a:spcAft>
                <a:spcPts val="0"/>
              </a:spcAft>
              <a:buNone/>
            </a:pPr>
            <a:r>
              <a:rPr lang="pt-BR" sz="1300">
                <a:latin typeface="Montserrat"/>
                <a:ea typeface="Montserrat"/>
                <a:cs typeface="Montserrat"/>
                <a:sym typeface="Montserrat"/>
              </a:rPr>
              <a:t>Um banco de dados relacional é uma </a:t>
            </a:r>
            <a:r>
              <a:rPr b="1" lang="pt-BR" sz="1300">
                <a:latin typeface="Montserrat"/>
                <a:ea typeface="Montserrat"/>
                <a:cs typeface="Montserrat"/>
                <a:sym typeface="Montserrat"/>
              </a:rPr>
              <a:t>coleção de itens</a:t>
            </a:r>
            <a:r>
              <a:rPr lang="pt-BR" sz="1300">
                <a:latin typeface="Montserrat"/>
                <a:ea typeface="Montserrat"/>
                <a:cs typeface="Montserrat"/>
                <a:sym typeface="Montserrat"/>
              </a:rPr>
              <a:t> de dados com </a:t>
            </a:r>
            <a:r>
              <a:rPr b="1" lang="pt-BR" sz="1300">
                <a:latin typeface="Montserrat"/>
                <a:ea typeface="Montserrat"/>
                <a:cs typeface="Montserrat"/>
                <a:sym typeface="Montserrat"/>
              </a:rPr>
              <a:t>relacionamentos</a:t>
            </a:r>
            <a:r>
              <a:rPr lang="pt-BR" sz="1300">
                <a:latin typeface="Montserrat"/>
                <a:ea typeface="Montserrat"/>
                <a:cs typeface="Montserrat"/>
                <a:sym typeface="Montserrat"/>
              </a:rPr>
              <a:t> predefinidos entre si. Esses itens são organizados como um conjunto de </a:t>
            </a:r>
            <a:r>
              <a:rPr b="1" lang="pt-BR" sz="1300">
                <a:solidFill>
                  <a:srgbClr val="E83E8C"/>
                </a:solidFill>
                <a:latin typeface="Montserrat"/>
                <a:ea typeface="Montserrat"/>
                <a:cs typeface="Montserrat"/>
                <a:sym typeface="Montserrat"/>
              </a:rPr>
              <a:t>tabelas</a:t>
            </a:r>
            <a:r>
              <a:rPr lang="pt-BR" sz="1300">
                <a:latin typeface="Montserrat"/>
                <a:ea typeface="Montserrat"/>
                <a:cs typeface="Montserrat"/>
                <a:sym typeface="Montserrat"/>
              </a:rPr>
              <a:t> com colunas e linhas. </a:t>
            </a:r>
            <a:endParaRPr sz="1300">
              <a:latin typeface="Montserrat"/>
              <a:ea typeface="Montserrat"/>
              <a:cs typeface="Montserrat"/>
              <a:sym typeface="Montserrat"/>
            </a:endParaRPr>
          </a:p>
          <a:p>
            <a:pPr indent="0" lvl="0" marL="0" rtl="0" algn="l">
              <a:spcBef>
                <a:spcPts val="0"/>
              </a:spcBef>
              <a:spcAft>
                <a:spcPts val="0"/>
              </a:spcAft>
              <a:buNone/>
            </a:pPr>
            <a:r>
              <a:t/>
            </a:r>
            <a:endParaRPr sz="1300">
              <a:latin typeface="Montserrat"/>
              <a:ea typeface="Montserrat"/>
              <a:cs typeface="Montserrat"/>
              <a:sym typeface="Montserrat"/>
            </a:endParaRPr>
          </a:p>
          <a:p>
            <a:pPr indent="0" lvl="0" marL="0" rtl="0" algn="l">
              <a:spcBef>
                <a:spcPts val="0"/>
              </a:spcBef>
              <a:spcAft>
                <a:spcPts val="0"/>
              </a:spcAft>
              <a:buNone/>
            </a:pPr>
            <a:r>
              <a:rPr lang="pt-BR" sz="1300">
                <a:latin typeface="Montserrat"/>
                <a:ea typeface="Montserrat"/>
                <a:cs typeface="Montserrat"/>
                <a:sym typeface="Montserrat"/>
              </a:rPr>
              <a:t>As tabelas são usadas para reter informações sobre os objetos a serem representados no banco de dados. Cada coluna da tabela retém um determinado </a:t>
            </a:r>
            <a:r>
              <a:rPr b="1" lang="pt-BR" sz="1300">
                <a:latin typeface="Montserrat"/>
                <a:ea typeface="Montserrat"/>
                <a:cs typeface="Montserrat"/>
                <a:sym typeface="Montserrat"/>
              </a:rPr>
              <a:t>tipo de dado</a:t>
            </a:r>
            <a:r>
              <a:rPr lang="pt-BR" sz="1300">
                <a:latin typeface="Montserrat"/>
                <a:ea typeface="Montserrat"/>
                <a:cs typeface="Montserrat"/>
                <a:sym typeface="Montserrat"/>
              </a:rPr>
              <a:t> e um campo armazena o </a:t>
            </a:r>
            <a:r>
              <a:rPr b="1" lang="pt-BR" sz="1300">
                <a:latin typeface="Montserrat"/>
                <a:ea typeface="Montserrat"/>
                <a:cs typeface="Montserrat"/>
                <a:sym typeface="Montserrat"/>
              </a:rPr>
              <a:t>valor</a:t>
            </a:r>
            <a:r>
              <a:rPr lang="pt-BR" sz="1300">
                <a:latin typeface="Montserrat"/>
                <a:ea typeface="Montserrat"/>
                <a:cs typeface="Montserrat"/>
                <a:sym typeface="Montserrat"/>
              </a:rPr>
              <a:t> em si de um atributo. </a:t>
            </a:r>
            <a:endParaRPr sz="1300">
              <a:latin typeface="Montserrat"/>
              <a:ea typeface="Montserrat"/>
              <a:cs typeface="Montserrat"/>
              <a:sym typeface="Montserrat"/>
            </a:endParaRPr>
          </a:p>
          <a:p>
            <a:pPr indent="0" lvl="0" marL="0" rtl="0" algn="l">
              <a:spcBef>
                <a:spcPts val="0"/>
              </a:spcBef>
              <a:spcAft>
                <a:spcPts val="0"/>
              </a:spcAft>
              <a:buNone/>
            </a:pPr>
            <a:r>
              <a:t/>
            </a:r>
            <a:endParaRPr sz="1300">
              <a:latin typeface="Montserrat"/>
              <a:ea typeface="Montserrat"/>
              <a:cs typeface="Montserrat"/>
              <a:sym typeface="Montserrat"/>
            </a:endParaRPr>
          </a:p>
          <a:p>
            <a:pPr indent="0" lvl="0" marL="0" rtl="0" algn="l">
              <a:spcBef>
                <a:spcPts val="0"/>
              </a:spcBef>
              <a:spcAft>
                <a:spcPts val="0"/>
              </a:spcAft>
              <a:buNone/>
            </a:pPr>
            <a:r>
              <a:rPr lang="pt-BR" sz="1300">
                <a:latin typeface="Montserrat"/>
                <a:ea typeface="Montserrat"/>
                <a:cs typeface="Montserrat"/>
                <a:sym typeface="Montserrat"/>
              </a:rPr>
              <a:t>As linhas na tabela representam uma coleção de valores relacionados de um objeto ou de uma </a:t>
            </a:r>
            <a:r>
              <a:rPr b="1" lang="pt-BR" sz="1300">
                <a:latin typeface="Montserrat"/>
                <a:ea typeface="Montserrat"/>
                <a:cs typeface="Montserrat"/>
                <a:sym typeface="Montserrat"/>
              </a:rPr>
              <a:t>entidade</a:t>
            </a:r>
            <a:r>
              <a:rPr lang="pt-BR" sz="1300">
                <a:latin typeface="Montserrat"/>
                <a:ea typeface="Montserrat"/>
                <a:cs typeface="Montserrat"/>
                <a:sym typeface="Montserrat"/>
              </a:rPr>
              <a:t>. Cada linha em uma tabela pode ser marcada com um único identificador chamado de </a:t>
            </a:r>
            <a:r>
              <a:rPr b="1" lang="pt-BR" sz="1300">
                <a:latin typeface="Montserrat"/>
                <a:ea typeface="Montserrat"/>
                <a:cs typeface="Montserrat"/>
                <a:sym typeface="Montserrat"/>
              </a:rPr>
              <a:t>chave principal</a:t>
            </a:r>
            <a:r>
              <a:rPr lang="pt-BR" sz="1300">
                <a:latin typeface="Montserrat"/>
                <a:ea typeface="Montserrat"/>
                <a:cs typeface="Montserrat"/>
                <a:sym typeface="Montserrat"/>
              </a:rPr>
              <a:t>. Já as linhas entre as várias tabelas podem ser associadas usando </a:t>
            </a:r>
            <a:r>
              <a:rPr b="1" lang="pt-BR" sz="1300">
                <a:latin typeface="Montserrat"/>
                <a:ea typeface="Montserrat"/>
                <a:cs typeface="Montserrat"/>
                <a:sym typeface="Montserrat"/>
              </a:rPr>
              <a:t>chaves estrangeiras</a:t>
            </a:r>
            <a:r>
              <a:rPr lang="pt-BR" sz="1300">
                <a:latin typeface="Montserrat"/>
                <a:ea typeface="Montserrat"/>
                <a:cs typeface="Montserrat"/>
                <a:sym typeface="Montserrat"/>
              </a:rPr>
              <a:t>. </a:t>
            </a:r>
            <a:endParaRPr sz="1300">
              <a:latin typeface="Montserrat"/>
              <a:ea typeface="Montserrat"/>
              <a:cs typeface="Montserrat"/>
              <a:sym typeface="Montserrat"/>
            </a:endParaRPr>
          </a:p>
          <a:p>
            <a:pPr indent="0" lvl="0" marL="0" rtl="0" algn="l">
              <a:spcBef>
                <a:spcPts val="0"/>
              </a:spcBef>
              <a:spcAft>
                <a:spcPts val="0"/>
              </a:spcAft>
              <a:buNone/>
            </a:pPr>
            <a:r>
              <a:t/>
            </a:r>
            <a:endParaRPr sz="1300">
              <a:latin typeface="Montserrat"/>
              <a:ea typeface="Montserrat"/>
              <a:cs typeface="Montserrat"/>
              <a:sym typeface="Montserrat"/>
            </a:endParaRPr>
          </a:p>
          <a:p>
            <a:pPr indent="0" lvl="0" marL="0" rtl="0" algn="l">
              <a:spcBef>
                <a:spcPts val="0"/>
              </a:spcBef>
              <a:spcAft>
                <a:spcPts val="0"/>
              </a:spcAft>
              <a:buNone/>
            </a:pPr>
            <a:r>
              <a:rPr lang="pt-BR" sz="1300">
                <a:latin typeface="Montserrat"/>
                <a:ea typeface="Montserrat"/>
                <a:cs typeface="Montserrat"/>
                <a:sym typeface="Montserrat"/>
              </a:rPr>
              <a:t>Esses dados podem ser acessados de várias maneiras diferentes sem reorganizar as próprias tabelas do banco de dados.</a:t>
            </a:r>
            <a:endParaRPr sz="1300">
              <a:latin typeface="Montserrat"/>
              <a:ea typeface="Montserrat"/>
              <a:cs typeface="Montserrat"/>
              <a:sym typeface="Montserrat"/>
            </a:endParaRPr>
          </a:p>
          <a:p>
            <a:pPr indent="0" lvl="0" marL="0" rtl="0" algn="l">
              <a:spcBef>
                <a:spcPts val="0"/>
              </a:spcBef>
              <a:spcAft>
                <a:spcPts val="0"/>
              </a:spcAft>
              <a:buNone/>
            </a:pPr>
            <a:r>
              <a:t/>
            </a:r>
            <a:endParaRPr sz="1300">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grpSp>
        <p:nvGrpSpPr>
          <p:cNvPr id="693" name="Google Shape;693;p1"/>
          <p:cNvGrpSpPr/>
          <p:nvPr/>
        </p:nvGrpSpPr>
        <p:grpSpPr>
          <a:xfrm>
            <a:off x="-3794" y="0"/>
            <a:ext cx="9144003" cy="5118712"/>
            <a:chOff x="-3794" y="0"/>
            <a:chExt cx="9144003" cy="5118712"/>
          </a:xfrm>
        </p:grpSpPr>
        <p:pic>
          <p:nvPicPr>
            <p:cNvPr id="694" name="Google Shape;694;p1"/>
            <p:cNvPicPr preferRelativeResize="0"/>
            <p:nvPr/>
          </p:nvPicPr>
          <p:blipFill rotWithShape="1">
            <a:blip r:embed="rId3">
              <a:alphaModFix/>
            </a:blip>
            <a:srcRect b="0" l="0" r="0" t="0"/>
            <a:stretch/>
          </p:blipFill>
          <p:spPr>
            <a:xfrm>
              <a:off x="-3794" y="0"/>
              <a:ext cx="9144003" cy="1714500"/>
            </a:xfrm>
            <a:prstGeom prst="rect">
              <a:avLst/>
            </a:prstGeom>
            <a:noFill/>
            <a:ln>
              <a:noFill/>
            </a:ln>
          </p:spPr>
        </p:pic>
        <p:pic>
          <p:nvPicPr>
            <p:cNvPr id="695" name="Google Shape;695;p1"/>
            <p:cNvPicPr preferRelativeResize="0"/>
            <p:nvPr/>
          </p:nvPicPr>
          <p:blipFill rotWithShape="1">
            <a:blip r:embed="rId4">
              <a:alphaModFix/>
            </a:blip>
            <a:srcRect b="0" l="0" r="0" t="0"/>
            <a:stretch/>
          </p:blipFill>
          <p:spPr>
            <a:xfrm>
              <a:off x="-3794" y="1700831"/>
              <a:ext cx="9144003" cy="1714500"/>
            </a:xfrm>
            <a:prstGeom prst="rect">
              <a:avLst/>
            </a:prstGeom>
            <a:noFill/>
            <a:ln>
              <a:noFill/>
            </a:ln>
          </p:spPr>
        </p:pic>
        <p:pic>
          <p:nvPicPr>
            <p:cNvPr id="696" name="Google Shape;696;p1"/>
            <p:cNvPicPr preferRelativeResize="0"/>
            <p:nvPr/>
          </p:nvPicPr>
          <p:blipFill rotWithShape="1">
            <a:blip r:embed="rId5">
              <a:alphaModFix/>
            </a:blip>
            <a:srcRect b="0" l="0" r="0" t="0"/>
            <a:stretch/>
          </p:blipFill>
          <p:spPr>
            <a:xfrm>
              <a:off x="-3794" y="3404212"/>
              <a:ext cx="9144003" cy="1714500"/>
            </a:xfrm>
            <a:prstGeom prst="rect">
              <a:avLst/>
            </a:prstGeom>
            <a:noFill/>
            <a:ln>
              <a:noFill/>
            </a:ln>
          </p:spPr>
        </p:pic>
      </p:grpSp>
      <p:pic>
        <p:nvPicPr>
          <p:cNvPr id="697" name="Google Shape;697;p1"/>
          <p:cNvPicPr preferRelativeResize="0"/>
          <p:nvPr/>
        </p:nvPicPr>
        <p:blipFill rotWithShape="1">
          <a:blip r:embed="rId6">
            <a:alphaModFix/>
          </a:blip>
          <a:srcRect b="0" l="0" r="0" t="0"/>
          <a:stretch/>
        </p:blipFill>
        <p:spPr>
          <a:xfrm>
            <a:off x="-18037" y="5062325"/>
            <a:ext cx="9180074" cy="81175"/>
          </a:xfrm>
          <a:prstGeom prst="rect">
            <a:avLst/>
          </a:prstGeom>
          <a:noFill/>
          <a:ln>
            <a:noFill/>
          </a:ln>
        </p:spPr>
      </p:pic>
      <p:pic>
        <p:nvPicPr>
          <p:cNvPr id="698" name="Google Shape;698;p1"/>
          <p:cNvPicPr preferRelativeResize="0"/>
          <p:nvPr/>
        </p:nvPicPr>
        <p:blipFill rotWithShape="1">
          <a:blip r:embed="rId7">
            <a:alphaModFix/>
          </a:blip>
          <a:srcRect b="0" l="0" r="0" t="0"/>
          <a:stretch/>
        </p:blipFill>
        <p:spPr>
          <a:xfrm>
            <a:off x="4923013" y="1904400"/>
            <a:ext cx="2465499" cy="1334700"/>
          </a:xfrm>
          <a:prstGeom prst="rect">
            <a:avLst/>
          </a:prstGeom>
          <a:noFill/>
          <a:ln>
            <a:noFill/>
          </a:ln>
        </p:spPr>
      </p:pic>
      <p:cxnSp>
        <p:nvCxnSpPr>
          <p:cNvPr id="699" name="Google Shape;699;p1"/>
          <p:cNvCxnSpPr/>
          <p:nvPr/>
        </p:nvCxnSpPr>
        <p:spPr>
          <a:xfrm>
            <a:off x="4589188" y="1918675"/>
            <a:ext cx="0" cy="1343100"/>
          </a:xfrm>
          <a:prstGeom prst="straightConnector1">
            <a:avLst/>
          </a:prstGeom>
          <a:noFill/>
          <a:ln cap="flat" cmpd="sng" w="19050">
            <a:solidFill>
              <a:srgbClr val="FFFFFF"/>
            </a:solidFill>
            <a:prstDash val="solid"/>
            <a:round/>
            <a:headEnd len="sm" w="sm" type="none"/>
            <a:tailEnd len="sm" w="sm" type="none"/>
          </a:ln>
        </p:spPr>
      </p:cxnSp>
      <p:sp>
        <p:nvSpPr>
          <p:cNvPr id="700" name="Google Shape;700;p1"/>
          <p:cNvSpPr txBox="1"/>
          <p:nvPr/>
        </p:nvSpPr>
        <p:spPr>
          <a:xfrm>
            <a:off x="384225" y="2109400"/>
            <a:ext cx="4005600" cy="4959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1600"/>
              </a:spcAft>
              <a:buClr>
                <a:schemeClr val="dk1"/>
              </a:buClr>
              <a:buSzPts val="1100"/>
              <a:buFont typeface="Arial"/>
              <a:buNone/>
            </a:pPr>
            <a:r>
              <a:rPr b="0" i="0" lang="pt-BR" sz="2600" u="none" cap="none" strike="noStrike">
                <a:solidFill>
                  <a:srgbClr val="FFFFFF"/>
                </a:solidFill>
                <a:latin typeface="Montserrat ExtraBold"/>
                <a:ea typeface="Montserrat ExtraBold"/>
                <a:cs typeface="Montserrat ExtraBold"/>
                <a:sym typeface="Montserrat ExtraBold"/>
              </a:rPr>
              <a:t>Banco de dados</a:t>
            </a:r>
            <a:endParaRPr b="0" i="0" sz="2200" u="none" cap="none" strike="noStrike">
              <a:solidFill>
                <a:srgbClr val="FFFFFF"/>
              </a:solidFill>
              <a:latin typeface="Montserrat ExtraBold"/>
              <a:ea typeface="Montserrat ExtraBold"/>
              <a:cs typeface="Montserrat ExtraBold"/>
              <a:sym typeface="Montserrat ExtraBold"/>
            </a:endParaRPr>
          </a:p>
        </p:txBody>
      </p:sp>
      <p:sp>
        <p:nvSpPr>
          <p:cNvPr id="701" name="Google Shape;701;p1"/>
          <p:cNvSpPr txBox="1"/>
          <p:nvPr/>
        </p:nvSpPr>
        <p:spPr>
          <a:xfrm>
            <a:off x="1412943" y="2538200"/>
            <a:ext cx="2982300" cy="4959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1600"/>
              </a:spcAft>
              <a:buClr>
                <a:srgbClr val="000000"/>
              </a:buClr>
              <a:buSzPts val="2900"/>
              <a:buFont typeface="Arial"/>
              <a:buNone/>
            </a:pPr>
            <a:r>
              <a:rPr b="0" i="0" lang="pt-BR" sz="2900" u="none" cap="none" strike="noStrike">
                <a:solidFill>
                  <a:srgbClr val="FFFFFF"/>
                </a:solidFill>
                <a:latin typeface="Montserrat Light"/>
                <a:ea typeface="Montserrat Light"/>
                <a:cs typeface="Montserrat Light"/>
                <a:sym typeface="Montserrat Light"/>
              </a:rPr>
              <a:t>NoSQL</a:t>
            </a:r>
            <a:endParaRPr b="0" i="0" sz="2500" u="none" cap="none" strike="noStrike">
              <a:solidFill>
                <a:srgbClr val="FFFFFF"/>
              </a:solidFill>
              <a:latin typeface="Montserrat Light"/>
              <a:ea typeface="Montserrat Light"/>
              <a:cs typeface="Montserrat Light"/>
              <a:sym typeface="Montserrat Light"/>
            </a:endParaRPr>
          </a:p>
        </p:txBody>
      </p:sp>
      <p:pic>
        <p:nvPicPr>
          <p:cNvPr id="702" name="Google Shape;702;p1"/>
          <p:cNvPicPr preferRelativeResize="0"/>
          <p:nvPr/>
        </p:nvPicPr>
        <p:blipFill rotWithShape="1">
          <a:blip r:embed="rId8">
            <a:alphaModFix/>
          </a:blip>
          <a:srcRect b="0" l="0" r="0" t="0"/>
          <a:stretch/>
        </p:blipFill>
        <p:spPr>
          <a:xfrm>
            <a:off x="7958945" y="4560529"/>
            <a:ext cx="979600" cy="344750"/>
          </a:xfrm>
          <a:prstGeom prst="rect">
            <a:avLst/>
          </a:prstGeom>
          <a:noFill/>
          <a:ln>
            <a:noFill/>
          </a:ln>
        </p:spPr>
      </p:pic>
      <p:sp>
        <p:nvSpPr>
          <p:cNvPr id="703" name="Google Shape;703;p1"/>
          <p:cNvSpPr/>
          <p:nvPr/>
        </p:nvSpPr>
        <p:spPr>
          <a:xfrm>
            <a:off x="7513050" y="532925"/>
            <a:ext cx="1871400" cy="421500"/>
          </a:xfrm>
          <a:prstGeom prst="roundRect">
            <a:avLst>
              <a:gd fmla="val 16667" name="adj"/>
            </a:avLst>
          </a:prstGeom>
          <a:solidFill>
            <a:srgbClr val="0086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pt-BR" sz="1500" u="none" cap="none" strike="noStrike">
                <a:solidFill>
                  <a:srgbClr val="FFFFFF"/>
                </a:solidFill>
                <a:latin typeface="Nunito"/>
                <a:ea typeface="Nunito"/>
                <a:cs typeface="Nunito"/>
                <a:sym typeface="Nunito"/>
              </a:rPr>
              <a:t>4ªEDIÇÃO</a:t>
            </a:r>
            <a:endParaRPr b="1" i="0" sz="1500" u="none" cap="none" strike="noStrike">
              <a:solidFill>
                <a:srgbClr val="FFFFFF"/>
              </a:solidFill>
              <a:latin typeface="Nunito"/>
              <a:ea typeface="Nunito"/>
              <a:cs typeface="Nunito"/>
              <a:sym typeface="Nuni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pic>
        <p:nvPicPr>
          <p:cNvPr id="708" name="Google Shape;708;g11eb0e7fc98_0_1270"/>
          <p:cNvPicPr preferRelativeResize="0"/>
          <p:nvPr/>
        </p:nvPicPr>
        <p:blipFill rotWithShape="1">
          <a:blip r:embed="rId3">
            <a:alphaModFix/>
          </a:blip>
          <a:srcRect b="88865" l="0" r="0" t="0"/>
          <a:stretch/>
        </p:blipFill>
        <p:spPr>
          <a:xfrm>
            <a:off x="0" y="0"/>
            <a:ext cx="9144000" cy="572700"/>
          </a:xfrm>
          <a:prstGeom prst="rect">
            <a:avLst/>
          </a:prstGeom>
          <a:noFill/>
          <a:ln>
            <a:noFill/>
          </a:ln>
        </p:spPr>
      </p:pic>
      <p:pic>
        <p:nvPicPr>
          <p:cNvPr id="709" name="Google Shape;709;g11eb0e7fc98_0_1270"/>
          <p:cNvPicPr preferRelativeResize="0"/>
          <p:nvPr/>
        </p:nvPicPr>
        <p:blipFill rotWithShape="1">
          <a:blip r:embed="rId4">
            <a:alphaModFix/>
          </a:blip>
          <a:srcRect b="0" l="0" r="0" t="0"/>
          <a:stretch/>
        </p:blipFill>
        <p:spPr>
          <a:xfrm>
            <a:off x="8132692" y="52187"/>
            <a:ext cx="865075" cy="468325"/>
          </a:xfrm>
          <a:prstGeom prst="rect">
            <a:avLst/>
          </a:prstGeom>
          <a:noFill/>
          <a:ln>
            <a:noFill/>
          </a:ln>
        </p:spPr>
      </p:pic>
      <p:pic>
        <p:nvPicPr>
          <p:cNvPr id="710" name="Google Shape;710;g11eb0e7fc98_0_1270"/>
          <p:cNvPicPr preferRelativeResize="0"/>
          <p:nvPr/>
        </p:nvPicPr>
        <p:blipFill rotWithShape="1">
          <a:blip r:embed="rId5">
            <a:alphaModFix/>
          </a:blip>
          <a:srcRect b="0" l="0" r="0" t="0"/>
          <a:stretch/>
        </p:blipFill>
        <p:spPr>
          <a:xfrm>
            <a:off x="0" y="5069126"/>
            <a:ext cx="9143999" cy="150575"/>
          </a:xfrm>
          <a:prstGeom prst="rect">
            <a:avLst/>
          </a:prstGeom>
          <a:noFill/>
          <a:ln>
            <a:noFill/>
          </a:ln>
        </p:spPr>
      </p:pic>
      <p:pic>
        <p:nvPicPr>
          <p:cNvPr id="711" name="Google Shape;711;g11eb0e7fc98_0_1270"/>
          <p:cNvPicPr preferRelativeResize="0"/>
          <p:nvPr/>
        </p:nvPicPr>
        <p:blipFill rotWithShape="1">
          <a:blip r:embed="rId6">
            <a:alphaModFix/>
          </a:blip>
          <a:srcRect b="88865" l="0" r="0" t="0"/>
          <a:stretch/>
        </p:blipFill>
        <p:spPr>
          <a:xfrm>
            <a:off x="0" y="0"/>
            <a:ext cx="9144000" cy="572700"/>
          </a:xfrm>
          <a:prstGeom prst="rect">
            <a:avLst/>
          </a:prstGeom>
          <a:noFill/>
          <a:ln>
            <a:noFill/>
          </a:ln>
        </p:spPr>
      </p:pic>
      <p:pic>
        <p:nvPicPr>
          <p:cNvPr id="712" name="Google Shape;712;g11eb0e7fc98_0_1270"/>
          <p:cNvPicPr preferRelativeResize="0"/>
          <p:nvPr/>
        </p:nvPicPr>
        <p:blipFill rotWithShape="1">
          <a:blip r:embed="rId7">
            <a:alphaModFix/>
          </a:blip>
          <a:srcRect b="0" l="0" r="0" t="0"/>
          <a:stretch/>
        </p:blipFill>
        <p:spPr>
          <a:xfrm>
            <a:off x="8132692" y="52187"/>
            <a:ext cx="865075" cy="468325"/>
          </a:xfrm>
          <a:prstGeom prst="rect">
            <a:avLst/>
          </a:prstGeom>
          <a:noFill/>
          <a:ln>
            <a:noFill/>
          </a:ln>
        </p:spPr>
      </p:pic>
      <p:sp>
        <p:nvSpPr>
          <p:cNvPr id="713" name="Google Shape;713;g11eb0e7fc98_0_1270"/>
          <p:cNvSpPr txBox="1"/>
          <p:nvPr/>
        </p:nvSpPr>
        <p:spPr>
          <a:xfrm>
            <a:off x="302550" y="603975"/>
            <a:ext cx="60093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pt-BR" sz="2400" u="none" cap="none" strike="noStrike">
                <a:solidFill>
                  <a:srgbClr val="000000"/>
                </a:solidFill>
                <a:latin typeface="Montserrat"/>
                <a:ea typeface="Montserrat"/>
                <a:cs typeface="Montserrat"/>
                <a:sym typeface="Montserrat"/>
              </a:rPr>
              <a:t>Ementa:</a:t>
            </a:r>
            <a:endParaRPr b="1" i="0" sz="2400" u="none" cap="none" strike="noStrike">
              <a:solidFill>
                <a:srgbClr val="000000"/>
              </a:solidFill>
              <a:latin typeface="Montserrat"/>
              <a:ea typeface="Montserrat"/>
              <a:cs typeface="Montserrat"/>
              <a:sym typeface="Montserrat"/>
            </a:endParaRPr>
          </a:p>
        </p:txBody>
      </p:sp>
      <p:sp>
        <p:nvSpPr>
          <p:cNvPr id="714" name="Google Shape;714;g11eb0e7fc98_0_1270"/>
          <p:cNvSpPr txBox="1"/>
          <p:nvPr/>
        </p:nvSpPr>
        <p:spPr>
          <a:xfrm>
            <a:off x="221950" y="1080000"/>
            <a:ext cx="8651100" cy="1908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Montserrat"/>
              <a:buAutoNum type="arabicPeriod"/>
            </a:pPr>
            <a:r>
              <a:rPr b="0" i="0" lang="pt-BR" sz="1400" u="none" cap="none" strike="noStrike">
                <a:solidFill>
                  <a:srgbClr val="000000"/>
                </a:solidFill>
                <a:latin typeface="Montserrat"/>
                <a:ea typeface="Montserrat"/>
                <a:cs typeface="Montserrat"/>
                <a:sym typeface="Montserrat"/>
              </a:rPr>
              <a:t>Banco de dados não relacional</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AutoNum type="arabicPeriod"/>
            </a:pPr>
            <a:r>
              <a:rPr b="0" i="0" lang="pt-BR" sz="1400" u="none" cap="none" strike="noStrike">
                <a:solidFill>
                  <a:srgbClr val="000000"/>
                </a:solidFill>
                <a:latin typeface="Montserrat"/>
                <a:ea typeface="Montserrat"/>
                <a:cs typeface="Montserrat"/>
                <a:sym typeface="Montserrat"/>
              </a:rPr>
              <a:t>Introdução ao MongoDB</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AutoNum type="arabicPeriod"/>
            </a:pPr>
            <a:r>
              <a:rPr b="0" i="0" lang="pt-BR" sz="1400" u="none" cap="none" strike="noStrike">
                <a:solidFill>
                  <a:srgbClr val="000000"/>
                </a:solidFill>
                <a:latin typeface="Montserrat"/>
                <a:ea typeface="Montserrat"/>
                <a:cs typeface="Montserrat"/>
                <a:sym typeface="Montserrat"/>
              </a:rPr>
              <a:t>Instalando e configurando o MongoDB (VSCode)</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AutoNum type="arabicPeriod"/>
            </a:pPr>
            <a:r>
              <a:rPr b="0" i="0" lang="pt-BR" sz="1400" u="none" cap="none" strike="noStrike">
                <a:solidFill>
                  <a:srgbClr val="000000"/>
                </a:solidFill>
                <a:latin typeface="Montserrat"/>
                <a:ea typeface="Montserrat"/>
                <a:cs typeface="Montserrat"/>
                <a:sym typeface="Montserrat"/>
              </a:rPr>
              <a:t>Base de dados no MongoDB</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AutoNum type="arabicPeriod"/>
            </a:pPr>
            <a:r>
              <a:rPr b="0" i="0" lang="pt-BR" sz="1400" u="none" cap="none" strike="noStrike">
                <a:solidFill>
                  <a:srgbClr val="000000"/>
                </a:solidFill>
                <a:latin typeface="Montserrat"/>
                <a:ea typeface="Montserrat"/>
                <a:cs typeface="Montserrat"/>
                <a:sym typeface="Montserrat"/>
              </a:rPr>
              <a:t>Operações CRUD do MongoDB</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AutoNum type="arabicPeriod"/>
            </a:pPr>
            <a:r>
              <a:rPr b="0" i="0" lang="pt-BR" sz="1400" u="none" cap="none" strike="noStrike">
                <a:solidFill>
                  <a:srgbClr val="000000"/>
                </a:solidFill>
                <a:latin typeface="Montserrat"/>
                <a:ea typeface="Montserrat"/>
                <a:cs typeface="Montserrat"/>
                <a:sym typeface="Montserrat"/>
              </a:rPr>
              <a:t>Operadores de Comparação e Lógicos no MongoDB</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AutoNum type="arabicPeriod"/>
            </a:pPr>
            <a:r>
              <a:rPr b="0" i="0" lang="pt-BR" sz="1400" u="none" cap="none" strike="noStrike">
                <a:solidFill>
                  <a:srgbClr val="000000"/>
                </a:solidFill>
                <a:latin typeface="Montserrat"/>
                <a:ea typeface="Montserrat"/>
                <a:cs typeface="Montserrat"/>
                <a:sym typeface="Montserrat"/>
              </a:rPr>
              <a:t>Agregação no MongoDB</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AutoNum type="arabicPeriod"/>
            </a:pPr>
            <a:r>
              <a:rPr b="0" i="0" lang="pt-BR" sz="1400" u="none" cap="none" strike="noStrike">
                <a:solidFill>
                  <a:srgbClr val="000000"/>
                </a:solidFill>
                <a:latin typeface="Montserrat"/>
                <a:ea typeface="Montserrat"/>
                <a:cs typeface="Montserrat"/>
                <a:sym typeface="Montserrat"/>
              </a:rPr>
              <a:t>Mapeamento SQL para MongoDB</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pic>
        <p:nvPicPr>
          <p:cNvPr id="719" name="Google Shape;719;p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720" name="Google Shape;720;p3"/>
          <p:cNvPicPr preferRelativeResize="0"/>
          <p:nvPr/>
        </p:nvPicPr>
        <p:blipFill rotWithShape="1">
          <a:blip r:embed="rId4">
            <a:alphaModFix amt="47000"/>
          </a:blip>
          <a:srcRect b="0" l="0" r="0" t="0"/>
          <a:stretch/>
        </p:blipFill>
        <p:spPr>
          <a:xfrm>
            <a:off x="-1" y="0"/>
            <a:ext cx="9144000" cy="5143500"/>
          </a:xfrm>
          <a:prstGeom prst="rect">
            <a:avLst/>
          </a:prstGeom>
          <a:noFill/>
          <a:ln>
            <a:noFill/>
          </a:ln>
        </p:spPr>
      </p:pic>
      <p:pic>
        <p:nvPicPr>
          <p:cNvPr id="721" name="Google Shape;721;p3"/>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722" name="Google Shape;722;p3"/>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723" name="Google Shape;723;p3"/>
          <p:cNvPicPr preferRelativeResize="0"/>
          <p:nvPr/>
        </p:nvPicPr>
        <p:blipFill rotWithShape="1">
          <a:blip r:embed="rId7">
            <a:alphaModFix/>
          </a:blip>
          <a:srcRect b="0" l="0" r="0" t="0"/>
          <a:stretch/>
        </p:blipFill>
        <p:spPr>
          <a:xfrm>
            <a:off x="7958950" y="165700"/>
            <a:ext cx="979600" cy="530300"/>
          </a:xfrm>
          <a:prstGeom prst="rect">
            <a:avLst/>
          </a:prstGeom>
          <a:noFill/>
          <a:ln>
            <a:noFill/>
          </a:ln>
        </p:spPr>
      </p:pic>
      <p:sp>
        <p:nvSpPr>
          <p:cNvPr id="724" name="Google Shape;724;p3"/>
          <p:cNvSpPr txBox="1"/>
          <p:nvPr/>
        </p:nvSpPr>
        <p:spPr>
          <a:xfrm>
            <a:off x="607500" y="1617125"/>
            <a:ext cx="7929000" cy="1262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500"/>
              <a:buFont typeface="Arial"/>
              <a:buNone/>
            </a:pPr>
            <a:r>
              <a:rPr b="1" i="0" lang="pt-BR" sz="3500" u="none" cap="none" strike="noStrike">
                <a:solidFill>
                  <a:srgbClr val="FFFFFF"/>
                </a:solidFill>
                <a:latin typeface="Montserrat"/>
                <a:ea typeface="Montserrat"/>
                <a:cs typeface="Montserrat"/>
                <a:sym typeface="Montserrat"/>
              </a:rPr>
              <a:t>9</a:t>
            </a:r>
            <a:r>
              <a:rPr b="1" i="0" lang="pt-BR" sz="3500" u="none" cap="none" strike="noStrike">
                <a:solidFill>
                  <a:srgbClr val="FFFFFF"/>
                </a:solidFill>
                <a:latin typeface="Montserrat"/>
                <a:ea typeface="Montserrat"/>
                <a:cs typeface="Montserrat"/>
                <a:sym typeface="Montserrat"/>
              </a:rPr>
              <a:t>. Banco de dados não relacional - NoSQL </a:t>
            </a:r>
            <a:endParaRPr b="1" i="0" sz="3500"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pic>
        <p:nvPicPr>
          <p:cNvPr id="729" name="Google Shape;729;p5"/>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730" name="Google Shape;730;p5"/>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731" name="Google Shape;731;p5"/>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732" name="Google Shape;732;p5"/>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733" name="Google Shape;733;p5"/>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734" name="Google Shape;734;p5"/>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9. Banco de dados não relacional</a:t>
            </a:r>
            <a:endParaRPr b="1" sz="3300">
              <a:solidFill>
                <a:srgbClr val="0086FF"/>
              </a:solidFill>
            </a:endParaRPr>
          </a:p>
        </p:txBody>
      </p:sp>
      <p:sp>
        <p:nvSpPr>
          <p:cNvPr id="735" name="Google Shape;735;p5"/>
          <p:cNvSpPr txBox="1"/>
          <p:nvPr/>
        </p:nvSpPr>
        <p:spPr>
          <a:xfrm>
            <a:off x="511200" y="702000"/>
            <a:ext cx="6864900" cy="2201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9</a:t>
            </a:r>
            <a:r>
              <a:rPr b="1" i="0" lang="pt-BR" sz="1300" u="none" cap="none" strike="noStrike">
                <a:solidFill>
                  <a:srgbClr val="000000"/>
                </a:solidFill>
                <a:latin typeface="Montserrat"/>
                <a:ea typeface="Montserrat"/>
                <a:cs typeface="Montserrat"/>
                <a:sym typeface="Montserrat"/>
              </a:rPr>
              <a:t>.1 O que é NoSQL?</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292929"/>
                </a:solidFill>
                <a:highlight>
                  <a:srgbClr val="FFFFFF"/>
                </a:highlight>
                <a:latin typeface="Montserrat"/>
                <a:ea typeface="Montserrat"/>
                <a:cs typeface="Montserrat"/>
                <a:sym typeface="Montserrat"/>
              </a:rPr>
              <a:t>O termo </a:t>
            </a:r>
            <a:r>
              <a:rPr b="1" i="0" lang="pt-BR" sz="1300" u="none" cap="none" strike="noStrike">
                <a:solidFill>
                  <a:srgbClr val="292929"/>
                </a:solidFill>
                <a:highlight>
                  <a:srgbClr val="FFFFFF"/>
                </a:highlight>
                <a:latin typeface="Montserrat"/>
                <a:ea typeface="Montserrat"/>
                <a:cs typeface="Montserrat"/>
                <a:sym typeface="Montserrat"/>
              </a:rPr>
              <a:t>'NoSQL'</a:t>
            </a:r>
            <a:r>
              <a:rPr b="0" i="0" lang="pt-BR" sz="1300" u="none" cap="none" strike="noStrike">
                <a:solidFill>
                  <a:srgbClr val="292929"/>
                </a:solidFill>
                <a:highlight>
                  <a:srgbClr val="FFFFFF"/>
                </a:highlight>
                <a:latin typeface="Montserrat"/>
                <a:ea typeface="Montserrat"/>
                <a:cs typeface="Montserrat"/>
                <a:sym typeface="Montserrat"/>
              </a:rPr>
              <a:t> se refere a tipos </a:t>
            </a:r>
            <a:r>
              <a:rPr b="1" i="0" lang="pt-BR" sz="1300" u="none" cap="none" strike="noStrike">
                <a:solidFill>
                  <a:srgbClr val="292929"/>
                </a:solidFill>
                <a:highlight>
                  <a:srgbClr val="FFFFFF"/>
                </a:highlight>
                <a:latin typeface="Montserrat"/>
                <a:ea typeface="Montserrat"/>
                <a:cs typeface="Montserrat"/>
                <a:sym typeface="Montserrat"/>
              </a:rPr>
              <a:t>não</a:t>
            </a:r>
            <a:r>
              <a:rPr b="0" i="0" lang="pt-BR" sz="1300" u="none" cap="none" strike="noStrike">
                <a:solidFill>
                  <a:srgbClr val="292929"/>
                </a:solidFill>
                <a:highlight>
                  <a:srgbClr val="FFFFFF"/>
                </a:highlight>
                <a:latin typeface="Montserrat"/>
                <a:ea typeface="Montserrat"/>
                <a:cs typeface="Montserrat"/>
                <a:sym typeface="Montserrat"/>
              </a:rPr>
              <a:t> </a:t>
            </a:r>
            <a:r>
              <a:rPr b="1" i="0" lang="pt-BR" sz="1300" u="none" cap="none" strike="noStrike">
                <a:solidFill>
                  <a:srgbClr val="292929"/>
                </a:solidFill>
                <a:highlight>
                  <a:srgbClr val="FFFFFF"/>
                </a:highlight>
                <a:latin typeface="Montserrat"/>
                <a:ea typeface="Montserrat"/>
                <a:cs typeface="Montserrat"/>
                <a:sym typeface="Montserrat"/>
              </a:rPr>
              <a:t>relacionais</a:t>
            </a:r>
            <a:r>
              <a:rPr b="0" i="0" lang="pt-BR" sz="1300" u="none" cap="none" strike="noStrike">
                <a:solidFill>
                  <a:srgbClr val="292929"/>
                </a:solidFill>
                <a:highlight>
                  <a:srgbClr val="FFFFFF"/>
                </a:highlight>
                <a:latin typeface="Montserrat"/>
                <a:ea typeface="Montserrat"/>
                <a:cs typeface="Montserrat"/>
                <a:sym typeface="Montserrat"/>
              </a:rPr>
              <a:t> </a:t>
            </a:r>
            <a:r>
              <a:rPr b="1" i="0" lang="pt-BR" sz="1300" u="none" cap="none" strike="noStrike">
                <a:solidFill>
                  <a:srgbClr val="292929"/>
                </a:solidFill>
                <a:highlight>
                  <a:srgbClr val="FFFFFF"/>
                </a:highlight>
                <a:latin typeface="Montserrat"/>
                <a:ea typeface="Montserrat"/>
                <a:cs typeface="Montserrat"/>
                <a:sym typeface="Montserrat"/>
              </a:rPr>
              <a:t>de bancos de dados</a:t>
            </a:r>
            <a:r>
              <a:rPr b="0" i="0" lang="pt-BR" sz="1300" u="none" cap="none" strike="noStrike">
                <a:solidFill>
                  <a:srgbClr val="292929"/>
                </a:solidFill>
                <a:highlight>
                  <a:srgbClr val="FFFFFF"/>
                </a:highlight>
                <a:latin typeface="Montserrat"/>
                <a:ea typeface="Montserrat"/>
                <a:cs typeface="Montserrat"/>
                <a:sym typeface="Montserrat"/>
              </a:rPr>
              <a:t>, e esses bancos de dados armazenam dados em um </a:t>
            </a:r>
            <a:r>
              <a:rPr b="1" i="0" lang="pt-BR" sz="1300" u="none" cap="none" strike="noStrike">
                <a:solidFill>
                  <a:srgbClr val="292929"/>
                </a:solidFill>
                <a:highlight>
                  <a:srgbClr val="FFFFFF"/>
                </a:highlight>
                <a:latin typeface="Montserrat"/>
                <a:ea typeface="Montserrat"/>
                <a:cs typeface="Montserrat"/>
                <a:sym typeface="Montserrat"/>
              </a:rPr>
              <a:t>formato</a:t>
            </a:r>
            <a:r>
              <a:rPr b="0" i="0" lang="pt-BR" sz="1300" u="none" cap="none" strike="noStrike">
                <a:solidFill>
                  <a:srgbClr val="292929"/>
                </a:solidFill>
                <a:highlight>
                  <a:srgbClr val="FFFFFF"/>
                </a:highlight>
                <a:latin typeface="Montserrat"/>
                <a:ea typeface="Montserrat"/>
                <a:cs typeface="Montserrat"/>
                <a:sym typeface="Montserrat"/>
              </a:rPr>
              <a:t> </a:t>
            </a:r>
            <a:r>
              <a:rPr b="1" i="0" lang="pt-BR" sz="1300" u="none" cap="none" strike="noStrike">
                <a:solidFill>
                  <a:srgbClr val="292929"/>
                </a:solidFill>
                <a:highlight>
                  <a:srgbClr val="FFFFFF"/>
                </a:highlight>
                <a:latin typeface="Montserrat"/>
                <a:ea typeface="Montserrat"/>
                <a:cs typeface="Montserrat"/>
                <a:sym typeface="Montserrat"/>
              </a:rPr>
              <a:t>diferente</a:t>
            </a:r>
            <a:r>
              <a:rPr b="0" i="0" lang="pt-BR" sz="1300" u="none" cap="none" strike="noStrike">
                <a:solidFill>
                  <a:srgbClr val="292929"/>
                </a:solidFill>
                <a:highlight>
                  <a:srgbClr val="FFFFFF"/>
                </a:highlight>
                <a:latin typeface="Montserrat"/>
                <a:ea typeface="Montserrat"/>
                <a:cs typeface="Montserrat"/>
                <a:sym typeface="Montserrat"/>
              </a:rPr>
              <a:t> das </a:t>
            </a:r>
            <a:r>
              <a:rPr b="1" i="0" lang="pt-BR" sz="1300" u="none" cap="none" strike="noStrike">
                <a:solidFill>
                  <a:srgbClr val="292929"/>
                </a:solidFill>
                <a:highlight>
                  <a:srgbClr val="FFFFFF"/>
                </a:highlight>
                <a:latin typeface="Montserrat"/>
                <a:ea typeface="Montserrat"/>
                <a:cs typeface="Montserrat"/>
                <a:sym typeface="Montserrat"/>
              </a:rPr>
              <a:t>tabelas</a:t>
            </a:r>
            <a:r>
              <a:rPr b="0" i="0" lang="pt-BR" sz="1300" u="none" cap="none" strike="noStrike">
                <a:solidFill>
                  <a:srgbClr val="292929"/>
                </a:solidFill>
                <a:highlight>
                  <a:srgbClr val="FFFFFF"/>
                </a:highlight>
                <a:latin typeface="Montserrat"/>
                <a:ea typeface="Montserrat"/>
                <a:cs typeface="Montserrat"/>
                <a:sym typeface="Montserrat"/>
              </a:rPr>
              <a:t> </a:t>
            </a:r>
            <a:r>
              <a:rPr b="1" i="0" lang="pt-BR" sz="1300" u="none" cap="none" strike="noStrike">
                <a:solidFill>
                  <a:srgbClr val="292929"/>
                </a:solidFill>
                <a:highlight>
                  <a:srgbClr val="FFFFFF"/>
                </a:highlight>
                <a:latin typeface="Montserrat"/>
                <a:ea typeface="Montserrat"/>
                <a:cs typeface="Montserrat"/>
                <a:sym typeface="Montserrat"/>
              </a:rPr>
              <a:t>relacionais</a:t>
            </a:r>
            <a:r>
              <a:rPr b="0" i="0" lang="pt-BR" sz="1300" u="none" cap="none" strike="noStrike">
                <a:solidFill>
                  <a:srgbClr val="292929"/>
                </a:solidFill>
                <a:highlight>
                  <a:srgbClr val="FFFFFF"/>
                </a:highlight>
                <a:latin typeface="Montserrat"/>
                <a:ea typeface="Montserrat"/>
                <a:cs typeface="Montserrat"/>
                <a:sym typeface="Montserrat"/>
              </a:rPr>
              <a:t>. No entanto, os bancos de dados NoSQL podem ser consultados usando APIs de linguagem idiomática, linguagens de consulta estruturadas declarativas e linguagens de consulta por exemplo, razão pela qual também são chamados de bancos de dados "não apenas SQL".</a:t>
            </a:r>
            <a:endParaRPr b="0" i="0" sz="1300" u="none" cap="none" strike="noStrike">
              <a:solidFill>
                <a:srgbClr val="292929"/>
              </a:solidFill>
              <a:highlight>
                <a:srgbClr val="FFFFFF"/>
              </a:highlight>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292929"/>
              </a:solidFill>
              <a:highlight>
                <a:srgbClr val="FFFFFF"/>
              </a:highlight>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292929"/>
              </a:solidFill>
              <a:highlight>
                <a:srgbClr val="FFFFFF"/>
              </a:highlight>
              <a:latin typeface="Montserrat"/>
              <a:ea typeface="Montserrat"/>
              <a:cs typeface="Montserrat"/>
              <a:sym typeface="Montserrat"/>
            </a:endParaRPr>
          </a:p>
        </p:txBody>
      </p:sp>
      <p:pic>
        <p:nvPicPr>
          <p:cNvPr id="736" name="Google Shape;736;p5"/>
          <p:cNvPicPr preferRelativeResize="0"/>
          <p:nvPr/>
        </p:nvPicPr>
        <p:blipFill rotWithShape="1">
          <a:blip r:embed="rId8">
            <a:alphaModFix/>
          </a:blip>
          <a:srcRect b="0" l="0" r="0" t="0"/>
          <a:stretch/>
        </p:blipFill>
        <p:spPr>
          <a:xfrm>
            <a:off x="1688050" y="2199250"/>
            <a:ext cx="4505357" cy="28630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pic>
        <p:nvPicPr>
          <p:cNvPr id="741" name="Google Shape;741;g119d4c14206_0_20"/>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742" name="Google Shape;742;g119d4c14206_0_20"/>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743" name="Google Shape;743;g119d4c14206_0_20"/>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744" name="Google Shape;744;g119d4c14206_0_20"/>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745" name="Google Shape;745;g119d4c14206_0_20"/>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746" name="Google Shape;746;g119d4c14206_0_20"/>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9. Banco de dados não relacional</a:t>
            </a:r>
            <a:endParaRPr b="1" sz="3300">
              <a:solidFill>
                <a:srgbClr val="0086FF"/>
              </a:solidFill>
            </a:endParaRPr>
          </a:p>
        </p:txBody>
      </p:sp>
      <p:sp>
        <p:nvSpPr>
          <p:cNvPr id="747" name="Google Shape;747;g119d4c14206_0_20"/>
          <p:cNvSpPr txBox="1"/>
          <p:nvPr/>
        </p:nvSpPr>
        <p:spPr>
          <a:xfrm>
            <a:off x="563375" y="782500"/>
            <a:ext cx="6864900" cy="3586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9.2 Para que é usado um banco de dados NoSQL?</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292929"/>
                </a:solidFill>
                <a:highlight>
                  <a:srgbClr val="FFFFFF"/>
                </a:highlight>
                <a:latin typeface="Montserrat"/>
                <a:ea typeface="Montserrat"/>
                <a:cs typeface="Montserrat"/>
                <a:sym typeface="Montserrat"/>
              </a:rPr>
              <a:t>Os bancos de dados </a:t>
            </a:r>
            <a:r>
              <a:rPr b="1" i="0" lang="pt-BR" sz="1300" u="none" cap="none" strike="noStrike">
                <a:solidFill>
                  <a:srgbClr val="292929"/>
                </a:solidFill>
                <a:highlight>
                  <a:srgbClr val="FFFFFF"/>
                </a:highlight>
                <a:latin typeface="Montserrat"/>
                <a:ea typeface="Montserrat"/>
                <a:cs typeface="Montserrat"/>
                <a:sym typeface="Montserrat"/>
              </a:rPr>
              <a:t>NoSQL</a:t>
            </a:r>
            <a:r>
              <a:rPr b="0" i="0" lang="pt-BR" sz="1300" u="none" cap="none" strike="noStrike">
                <a:solidFill>
                  <a:srgbClr val="292929"/>
                </a:solidFill>
                <a:highlight>
                  <a:srgbClr val="FFFFFF"/>
                </a:highlight>
                <a:latin typeface="Montserrat"/>
                <a:ea typeface="Montserrat"/>
                <a:cs typeface="Montserrat"/>
                <a:sym typeface="Montserrat"/>
              </a:rPr>
              <a:t> são amplamente usados em </a:t>
            </a:r>
            <a:r>
              <a:rPr b="1" i="0" lang="pt-BR" sz="1300" u="none" cap="none" strike="noStrike">
                <a:solidFill>
                  <a:srgbClr val="292929"/>
                </a:solidFill>
                <a:highlight>
                  <a:srgbClr val="FFFFFF"/>
                </a:highlight>
                <a:latin typeface="Montserrat"/>
                <a:ea typeface="Montserrat"/>
                <a:cs typeface="Montserrat"/>
                <a:sym typeface="Montserrat"/>
              </a:rPr>
              <a:t>aplicativos</a:t>
            </a:r>
            <a:r>
              <a:rPr b="0" i="0" lang="pt-BR" sz="1300" u="none" cap="none" strike="noStrike">
                <a:solidFill>
                  <a:srgbClr val="292929"/>
                </a:solidFill>
                <a:highlight>
                  <a:srgbClr val="FFFFFF"/>
                </a:highlight>
                <a:latin typeface="Montserrat"/>
                <a:ea typeface="Montserrat"/>
                <a:cs typeface="Montserrat"/>
                <a:sym typeface="Montserrat"/>
              </a:rPr>
              <a:t> da </a:t>
            </a:r>
            <a:r>
              <a:rPr b="1" i="0" lang="pt-BR" sz="1300" u="none" cap="none" strike="noStrike">
                <a:solidFill>
                  <a:srgbClr val="292929"/>
                </a:solidFill>
                <a:highlight>
                  <a:srgbClr val="FFFFFF"/>
                </a:highlight>
                <a:latin typeface="Montserrat"/>
                <a:ea typeface="Montserrat"/>
                <a:cs typeface="Montserrat"/>
                <a:sym typeface="Montserrat"/>
              </a:rPr>
              <a:t>web</a:t>
            </a:r>
            <a:r>
              <a:rPr b="0" i="0" lang="pt-BR" sz="1300" u="none" cap="none" strike="noStrike">
                <a:solidFill>
                  <a:srgbClr val="292929"/>
                </a:solidFill>
                <a:highlight>
                  <a:srgbClr val="FFFFFF"/>
                </a:highlight>
                <a:latin typeface="Montserrat"/>
                <a:ea typeface="Montserrat"/>
                <a:cs typeface="Montserrat"/>
                <a:sym typeface="Montserrat"/>
              </a:rPr>
              <a:t> em tempo real e big data, porque suas principais vantagens são </a:t>
            </a:r>
            <a:r>
              <a:rPr b="1" i="0" lang="pt-BR" sz="1300" u="none" cap="none" strike="noStrike">
                <a:solidFill>
                  <a:srgbClr val="292929"/>
                </a:solidFill>
                <a:highlight>
                  <a:srgbClr val="FFFFFF"/>
                </a:highlight>
                <a:latin typeface="Montserrat"/>
                <a:ea typeface="Montserrat"/>
                <a:cs typeface="Montserrat"/>
                <a:sym typeface="Montserrat"/>
              </a:rPr>
              <a:t>alta</a:t>
            </a:r>
            <a:r>
              <a:rPr b="0" i="0" lang="pt-BR" sz="1300" u="none" cap="none" strike="noStrike">
                <a:solidFill>
                  <a:srgbClr val="292929"/>
                </a:solidFill>
                <a:highlight>
                  <a:srgbClr val="FFFFFF"/>
                </a:highlight>
                <a:latin typeface="Montserrat"/>
                <a:ea typeface="Montserrat"/>
                <a:cs typeface="Montserrat"/>
                <a:sym typeface="Montserrat"/>
              </a:rPr>
              <a:t> </a:t>
            </a:r>
            <a:r>
              <a:rPr b="1" i="0" lang="pt-BR" sz="1300" u="none" cap="none" strike="noStrike">
                <a:solidFill>
                  <a:srgbClr val="292929"/>
                </a:solidFill>
                <a:highlight>
                  <a:srgbClr val="FFFFFF"/>
                </a:highlight>
                <a:latin typeface="Montserrat"/>
                <a:ea typeface="Montserrat"/>
                <a:cs typeface="Montserrat"/>
                <a:sym typeface="Montserrat"/>
              </a:rPr>
              <a:t>escalabilidade</a:t>
            </a:r>
            <a:r>
              <a:rPr b="0" i="0" lang="pt-BR" sz="1300" u="none" cap="none" strike="noStrike">
                <a:solidFill>
                  <a:srgbClr val="292929"/>
                </a:solidFill>
                <a:highlight>
                  <a:srgbClr val="FFFFFF"/>
                </a:highlight>
                <a:latin typeface="Montserrat"/>
                <a:ea typeface="Montserrat"/>
                <a:cs typeface="Montserrat"/>
                <a:sym typeface="Montserrat"/>
              </a:rPr>
              <a:t> e </a:t>
            </a:r>
            <a:r>
              <a:rPr b="1" i="0" lang="pt-BR" sz="1300" u="none" cap="none" strike="noStrike">
                <a:solidFill>
                  <a:srgbClr val="292929"/>
                </a:solidFill>
                <a:highlight>
                  <a:srgbClr val="FFFFFF"/>
                </a:highlight>
                <a:latin typeface="Montserrat"/>
                <a:ea typeface="Montserrat"/>
                <a:cs typeface="Montserrat"/>
                <a:sym typeface="Montserrat"/>
              </a:rPr>
              <a:t>alta</a:t>
            </a:r>
            <a:r>
              <a:rPr b="0" i="0" lang="pt-BR" sz="1300" u="none" cap="none" strike="noStrike">
                <a:solidFill>
                  <a:srgbClr val="292929"/>
                </a:solidFill>
                <a:highlight>
                  <a:srgbClr val="FFFFFF"/>
                </a:highlight>
                <a:latin typeface="Montserrat"/>
                <a:ea typeface="Montserrat"/>
                <a:cs typeface="Montserrat"/>
                <a:sym typeface="Montserrat"/>
              </a:rPr>
              <a:t> </a:t>
            </a:r>
            <a:r>
              <a:rPr b="1" i="0" lang="pt-BR" sz="1300" u="none" cap="none" strike="noStrike">
                <a:solidFill>
                  <a:srgbClr val="292929"/>
                </a:solidFill>
                <a:highlight>
                  <a:srgbClr val="FFFFFF"/>
                </a:highlight>
                <a:latin typeface="Montserrat"/>
                <a:ea typeface="Montserrat"/>
                <a:cs typeface="Montserrat"/>
                <a:sym typeface="Montserrat"/>
              </a:rPr>
              <a:t>disponibilidade</a:t>
            </a:r>
            <a:r>
              <a:rPr b="0" i="0" lang="pt-BR" sz="1300" u="none" cap="none" strike="noStrike">
                <a:solidFill>
                  <a:srgbClr val="292929"/>
                </a:solidFill>
                <a:highlight>
                  <a:srgbClr val="FFFFFF"/>
                </a:highlight>
                <a:latin typeface="Montserrat"/>
                <a:ea typeface="Montserrat"/>
                <a:cs typeface="Montserrat"/>
                <a:sym typeface="Montserrat"/>
              </a:rPr>
              <a:t>.</a:t>
            </a:r>
            <a:endParaRPr b="0" i="0" sz="1300" u="none" cap="none" strike="noStrike">
              <a:solidFill>
                <a:srgbClr val="292929"/>
              </a:solidFill>
              <a:highlight>
                <a:srgbClr val="FFFFFF"/>
              </a:highlight>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292929"/>
              </a:solidFill>
              <a:highlight>
                <a:srgbClr val="FFFFFF"/>
              </a:highlight>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292929"/>
                </a:solidFill>
                <a:highlight>
                  <a:srgbClr val="FFFFFF"/>
                </a:highlight>
                <a:latin typeface="Montserrat"/>
                <a:ea typeface="Montserrat"/>
                <a:cs typeface="Montserrat"/>
                <a:sym typeface="Montserrat"/>
              </a:rPr>
              <a:t>Os bancos de dados NoSQL também são a escolha preferida dos desenvolvedores, pois eles </a:t>
            </a:r>
            <a:r>
              <a:rPr b="1" i="0" lang="pt-BR" sz="1300" u="none" cap="none" strike="noStrike">
                <a:solidFill>
                  <a:srgbClr val="292929"/>
                </a:solidFill>
                <a:highlight>
                  <a:srgbClr val="FFFFFF"/>
                </a:highlight>
                <a:latin typeface="Montserrat"/>
                <a:ea typeface="Montserrat"/>
                <a:cs typeface="Montserrat"/>
                <a:sym typeface="Montserrat"/>
              </a:rPr>
              <a:t>naturalmente</a:t>
            </a:r>
            <a:r>
              <a:rPr b="0" i="0" lang="pt-BR" sz="1300" u="none" cap="none" strike="noStrike">
                <a:solidFill>
                  <a:srgbClr val="292929"/>
                </a:solidFill>
                <a:highlight>
                  <a:srgbClr val="FFFFFF"/>
                </a:highlight>
                <a:latin typeface="Montserrat"/>
                <a:ea typeface="Montserrat"/>
                <a:cs typeface="Montserrat"/>
                <a:sym typeface="Montserrat"/>
              </a:rPr>
              <a:t> </a:t>
            </a:r>
            <a:r>
              <a:rPr b="1" i="0" lang="pt-BR" sz="1300" u="none" cap="none" strike="noStrike">
                <a:solidFill>
                  <a:srgbClr val="292929"/>
                </a:solidFill>
                <a:highlight>
                  <a:srgbClr val="FFFFFF"/>
                </a:highlight>
                <a:latin typeface="Montserrat"/>
                <a:ea typeface="Montserrat"/>
                <a:cs typeface="Montserrat"/>
                <a:sym typeface="Montserrat"/>
              </a:rPr>
              <a:t>aceitam</a:t>
            </a:r>
            <a:r>
              <a:rPr b="0" i="0" lang="pt-BR" sz="1300" u="none" cap="none" strike="noStrike">
                <a:solidFill>
                  <a:srgbClr val="292929"/>
                </a:solidFill>
                <a:highlight>
                  <a:srgbClr val="FFFFFF"/>
                </a:highlight>
                <a:latin typeface="Montserrat"/>
                <a:ea typeface="Montserrat"/>
                <a:cs typeface="Montserrat"/>
                <a:sym typeface="Montserrat"/>
              </a:rPr>
              <a:t> um </a:t>
            </a:r>
            <a:r>
              <a:rPr b="1" i="0" lang="pt-BR" sz="1300" u="none" cap="none" strike="noStrike">
                <a:solidFill>
                  <a:srgbClr val="292929"/>
                </a:solidFill>
                <a:highlight>
                  <a:srgbClr val="FFFFFF"/>
                </a:highlight>
                <a:latin typeface="Montserrat"/>
                <a:ea typeface="Montserrat"/>
                <a:cs typeface="Montserrat"/>
                <a:sym typeface="Montserrat"/>
              </a:rPr>
              <a:t>paradigma</a:t>
            </a:r>
            <a:r>
              <a:rPr b="0" i="0" lang="pt-BR" sz="1300" u="none" cap="none" strike="noStrike">
                <a:solidFill>
                  <a:srgbClr val="292929"/>
                </a:solidFill>
                <a:highlight>
                  <a:srgbClr val="FFFFFF"/>
                </a:highlight>
                <a:latin typeface="Montserrat"/>
                <a:ea typeface="Montserrat"/>
                <a:cs typeface="Montserrat"/>
                <a:sym typeface="Montserrat"/>
              </a:rPr>
              <a:t> de </a:t>
            </a:r>
            <a:r>
              <a:rPr b="1" i="0" lang="pt-BR" sz="1300" u="none" cap="none" strike="noStrike">
                <a:solidFill>
                  <a:srgbClr val="292929"/>
                </a:solidFill>
                <a:highlight>
                  <a:srgbClr val="FFFFFF"/>
                </a:highlight>
                <a:latin typeface="Montserrat"/>
                <a:ea typeface="Montserrat"/>
                <a:cs typeface="Montserrat"/>
                <a:sym typeface="Montserrat"/>
              </a:rPr>
              <a:t>desenvolvimento ágil</a:t>
            </a:r>
            <a:r>
              <a:rPr b="0" i="0" lang="pt-BR" sz="1300" u="none" cap="none" strike="noStrike">
                <a:solidFill>
                  <a:srgbClr val="292929"/>
                </a:solidFill>
                <a:highlight>
                  <a:srgbClr val="FFFFFF"/>
                </a:highlight>
                <a:latin typeface="Montserrat"/>
                <a:ea typeface="Montserrat"/>
                <a:cs typeface="Montserrat"/>
                <a:sym typeface="Montserrat"/>
              </a:rPr>
              <a:t>, </a:t>
            </a:r>
            <a:r>
              <a:rPr b="1" i="0" lang="pt-BR" sz="1300" u="none" cap="none" strike="noStrike">
                <a:solidFill>
                  <a:srgbClr val="292929"/>
                </a:solidFill>
                <a:highlight>
                  <a:srgbClr val="FFFFFF"/>
                </a:highlight>
                <a:latin typeface="Montserrat"/>
                <a:ea typeface="Montserrat"/>
                <a:cs typeface="Montserrat"/>
                <a:sym typeface="Montserrat"/>
              </a:rPr>
              <a:t>adaptando-se </a:t>
            </a:r>
            <a:r>
              <a:rPr b="0" i="0" lang="pt-BR" sz="1300" u="none" cap="none" strike="noStrike">
                <a:solidFill>
                  <a:srgbClr val="292929"/>
                </a:solidFill>
                <a:highlight>
                  <a:srgbClr val="FFFFFF"/>
                </a:highlight>
                <a:latin typeface="Montserrat"/>
                <a:ea typeface="Montserrat"/>
                <a:cs typeface="Montserrat"/>
                <a:sym typeface="Montserrat"/>
              </a:rPr>
              <a:t>rapidamente aos </a:t>
            </a:r>
            <a:r>
              <a:rPr b="1" i="0" lang="pt-BR" sz="1300" u="none" cap="none" strike="noStrike">
                <a:solidFill>
                  <a:srgbClr val="292929"/>
                </a:solidFill>
                <a:highlight>
                  <a:srgbClr val="FFFFFF"/>
                </a:highlight>
                <a:latin typeface="Montserrat"/>
                <a:ea typeface="Montserrat"/>
                <a:cs typeface="Montserrat"/>
                <a:sym typeface="Montserrat"/>
              </a:rPr>
              <a:t>requisitos</a:t>
            </a:r>
            <a:r>
              <a:rPr b="0" i="0" lang="pt-BR" sz="1300" u="none" cap="none" strike="noStrike">
                <a:solidFill>
                  <a:srgbClr val="292929"/>
                </a:solidFill>
                <a:highlight>
                  <a:srgbClr val="FFFFFF"/>
                </a:highlight>
                <a:latin typeface="Montserrat"/>
                <a:ea typeface="Montserrat"/>
                <a:cs typeface="Montserrat"/>
                <a:sym typeface="Montserrat"/>
              </a:rPr>
              <a:t> em </a:t>
            </a:r>
            <a:r>
              <a:rPr b="1" i="0" lang="pt-BR" sz="1300" u="none" cap="none" strike="noStrike">
                <a:solidFill>
                  <a:srgbClr val="292929"/>
                </a:solidFill>
                <a:highlight>
                  <a:srgbClr val="FFFFFF"/>
                </a:highlight>
                <a:latin typeface="Montserrat"/>
                <a:ea typeface="Montserrat"/>
                <a:cs typeface="Montserrat"/>
                <a:sym typeface="Montserrat"/>
              </a:rPr>
              <a:t>constante</a:t>
            </a:r>
            <a:r>
              <a:rPr b="0" i="0" lang="pt-BR" sz="1300" u="none" cap="none" strike="noStrike">
                <a:solidFill>
                  <a:srgbClr val="292929"/>
                </a:solidFill>
                <a:highlight>
                  <a:srgbClr val="FFFFFF"/>
                </a:highlight>
                <a:latin typeface="Montserrat"/>
                <a:ea typeface="Montserrat"/>
                <a:cs typeface="Montserrat"/>
                <a:sym typeface="Montserrat"/>
              </a:rPr>
              <a:t> </a:t>
            </a:r>
            <a:r>
              <a:rPr b="1" i="0" lang="pt-BR" sz="1300" u="none" cap="none" strike="noStrike">
                <a:solidFill>
                  <a:srgbClr val="292929"/>
                </a:solidFill>
                <a:highlight>
                  <a:srgbClr val="FFFFFF"/>
                </a:highlight>
                <a:latin typeface="Montserrat"/>
                <a:ea typeface="Montserrat"/>
                <a:cs typeface="Montserrat"/>
                <a:sym typeface="Montserrat"/>
              </a:rPr>
              <a:t>mudança</a:t>
            </a:r>
            <a:r>
              <a:rPr b="0" i="0" lang="pt-BR" sz="1300" u="none" cap="none" strike="noStrike">
                <a:solidFill>
                  <a:srgbClr val="292929"/>
                </a:solidFill>
                <a:highlight>
                  <a:srgbClr val="FFFFFF"/>
                </a:highlight>
                <a:latin typeface="Montserrat"/>
                <a:ea typeface="Montserrat"/>
                <a:cs typeface="Montserrat"/>
                <a:sym typeface="Montserrat"/>
              </a:rPr>
              <a:t>. Os bancos de dados NoSQL permitem que os dados sejam </a:t>
            </a:r>
            <a:r>
              <a:rPr b="1" i="0" lang="pt-BR" sz="1300" u="none" cap="none" strike="noStrike">
                <a:solidFill>
                  <a:srgbClr val="292929"/>
                </a:solidFill>
                <a:highlight>
                  <a:srgbClr val="FFFFFF"/>
                </a:highlight>
                <a:latin typeface="Montserrat"/>
                <a:ea typeface="Montserrat"/>
                <a:cs typeface="Montserrat"/>
                <a:sym typeface="Montserrat"/>
              </a:rPr>
              <a:t>armazenados</a:t>
            </a:r>
            <a:r>
              <a:rPr b="0" i="0" lang="pt-BR" sz="1300" u="none" cap="none" strike="noStrike">
                <a:solidFill>
                  <a:srgbClr val="292929"/>
                </a:solidFill>
                <a:highlight>
                  <a:srgbClr val="FFFFFF"/>
                </a:highlight>
                <a:latin typeface="Montserrat"/>
                <a:ea typeface="Montserrat"/>
                <a:cs typeface="Montserrat"/>
                <a:sym typeface="Montserrat"/>
              </a:rPr>
              <a:t> de </a:t>
            </a:r>
            <a:r>
              <a:rPr b="1" i="0" lang="pt-BR" sz="1300" u="none" cap="none" strike="noStrike">
                <a:solidFill>
                  <a:srgbClr val="292929"/>
                </a:solidFill>
                <a:highlight>
                  <a:srgbClr val="FFFFFF"/>
                </a:highlight>
                <a:latin typeface="Montserrat"/>
                <a:ea typeface="Montserrat"/>
                <a:cs typeface="Montserrat"/>
                <a:sym typeface="Montserrat"/>
              </a:rPr>
              <a:t>maneiras</a:t>
            </a:r>
            <a:r>
              <a:rPr b="0" i="0" lang="pt-BR" sz="1300" u="none" cap="none" strike="noStrike">
                <a:solidFill>
                  <a:srgbClr val="292929"/>
                </a:solidFill>
                <a:highlight>
                  <a:srgbClr val="FFFFFF"/>
                </a:highlight>
                <a:latin typeface="Montserrat"/>
                <a:ea typeface="Montserrat"/>
                <a:cs typeface="Montserrat"/>
                <a:sym typeface="Montserrat"/>
              </a:rPr>
              <a:t> mais </a:t>
            </a:r>
            <a:r>
              <a:rPr b="1" i="0" lang="pt-BR" sz="1300" u="none" cap="none" strike="noStrike">
                <a:solidFill>
                  <a:srgbClr val="292929"/>
                </a:solidFill>
                <a:highlight>
                  <a:srgbClr val="FFFFFF"/>
                </a:highlight>
                <a:latin typeface="Montserrat"/>
                <a:ea typeface="Montserrat"/>
                <a:cs typeface="Montserrat"/>
                <a:sym typeface="Montserrat"/>
              </a:rPr>
              <a:t>intuitivas</a:t>
            </a:r>
            <a:r>
              <a:rPr b="0" i="0" lang="pt-BR" sz="1300" u="none" cap="none" strike="noStrike">
                <a:solidFill>
                  <a:srgbClr val="292929"/>
                </a:solidFill>
                <a:highlight>
                  <a:srgbClr val="FFFFFF"/>
                </a:highlight>
                <a:latin typeface="Montserrat"/>
                <a:ea typeface="Montserrat"/>
                <a:cs typeface="Montserrat"/>
                <a:sym typeface="Montserrat"/>
              </a:rPr>
              <a:t> e </a:t>
            </a:r>
            <a:r>
              <a:rPr b="1" i="0" lang="pt-BR" sz="1300" u="none" cap="none" strike="noStrike">
                <a:solidFill>
                  <a:srgbClr val="292929"/>
                </a:solidFill>
                <a:highlight>
                  <a:srgbClr val="FFFFFF"/>
                </a:highlight>
                <a:latin typeface="Montserrat"/>
                <a:ea typeface="Montserrat"/>
                <a:cs typeface="Montserrat"/>
                <a:sym typeface="Montserrat"/>
              </a:rPr>
              <a:t>fáceis</a:t>
            </a:r>
            <a:r>
              <a:rPr b="0" i="0" lang="pt-BR" sz="1300" u="none" cap="none" strike="noStrike">
                <a:solidFill>
                  <a:srgbClr val="292929"/>
                </a:solidFill>
                <a:highlight>
                  <a:srgbClr val="FFFFFF"/>
                </a:highlight>
                <a:latin typeface="Montserrat"/>
                <a:ea typeface="Montserrat"/>
                <a:cs typeface="Montserrat"/>
                <a:sym typeface="Montserrat"/>
              </a:rPr>
              <a:t> de entender, ou mais </a:t>
            </a:r>
            <a:r>
              <a:rPr b="1" i="0" lang="pt-BR" sz="1300" u="none" cap="none" strike="noStrike">
                <a:solidFill>
                  <a:srgbClr val="292929"/>
                </a:solidFill>
                <a:highlight>
                  <a:srgbClr val="FFFFFF"/>
                </a:highlight>
                <a:latin typeface="Montserrat"/>
                <a:ea typeface="Montserrat"/>
                <a:cs typeface="Montserrat"/>
                <a:sym typeface="Montserrat"/>
              </a:rPr>
              <a:t>próximas</a:t>
            </a:r>
            <a:r>
              <a:rPr b="0" i="0" lang="pt-BR" sz="1300" u="none" cap="none" strike="noStrike">
                <a:solidFill>
                  <a:srgbClr val="292929"/>
                </a:solidFill>
                <a:highlight>
                  <a:srgbClr val="FFFFFF"/>
                </a:highlight>
                <a:latin typeface="Montserrat"/>
                <a:ea typeface="Montserrat"/>
                <a:cs typeface="Montserrat"/>
                <a:sym typeface="Montserrat"/>
              </a:rPr>
              <a:t> da </a:t>
            </a:r>
            <a:r>
              <a:rPr b="1" i="0" lang="pt-BR" sz="1300" u="none" cap="none" strike="noStrike">
                <a:solidFill>
                  <a:srgbClr val="292929"/>
                </a:solidFill>
                <a:highlight>
                  <a:srgbClr val="FFFFFF"/>
                </a:highlight>
                <a:latin typeface="Montserrat"/>
                <a:ea typeface="Montserrat"/>
                <a:cs typeface="Montserrat"/>
                <a:sym typeface="Montserrat"/>
              </a:rPr>
              <a:t>maneira</a:t>
            </a:r>
            <a:r>
              <a:rPr b="0" i="0" lang="pt-BR" sz="1300" u="none" cap="none" strike="noStrike">
                <a:solidFill>
                  <a:srgbClr val="292929"/>
                </a:solidFill>
                <a:highlight>
                  <a:srgbClr val="FFFFFF"/>
                </a:highlight>
                <a:latin typeface="Montserrat"/>
                <a:ea typeface="Montserrat"/>
                <a:cs typeface="Montserrat"/>
                <a:sym typeface="Montserrat"/>
              </a:rPr>
              <a:t> como os </a:t>
            </a:r>
            <a:r>
              <a:rPr b="1" i="0" lang="pt-BR" sz="1300" u="none" cap="none" strike="noStrike">
                <a:solidFill>
                  <a:srgbClr val="292929"/>
                </a:solidFill>
                <a:highlight>
                  <a:srgbClr val="FFFFFF"/>
                </a:highlight>
                <a:latin typeface="Montserrat"/>
                <a:ea typeface="Montserrat"/>
                <a:cs typeface="Montserrat"/>
                <a:sym typeface="Montserrat"/>
              </a:rPr>
              <a:t>dados</a:t>
            </a:r>
            <a:r>
              <a:rPr b="0" i="0" lang="pt-BR" sz="1300" u="none" cap="none" strike="noStrike">
                <a:solidFill>
                  <a:srgbClr val="292929"/>
                </a:solidFill>
                <a:highlight>
                  <a:srgbClr val="FFFFFF"/>
                </a:highlight>
                <a:latin typeface="Montserrat"/>
                <a:ea typeface="Montserrat"/>
                <a:cs typeface="Montserrat"/>
                <a:sym typeface="Montserrat"/>
              </a:rPr>
              <a:t> </a:t>
            </a:r>
            <a:r>
              <a:rPr b="1" i="0" lang="pt-BR" sz="1300" u="none" cap="none" strike="noStrike">
                <a:solidFill>
                  <a:srgbClr val="292929"/>
                </a:solidFill>
                <a:highlight>
                  <a:srgbClr val="FFFFFF"/>
                </a:highlight>
                <a:latin typeface="Montserrat"/>
                <a:ea typeface="Montserrat"/>
                <a:cs typeface="Montserrat"/>
                <a:sym typeface="Montserrat"/>
              </a:rPr>
              <a:t>são usados </a:t>
            </a:r>
            <a:r>
              <a:rPr b="0" i="0" lang="pt-BR" sz="1300" u="none" cap="none" strike="noStrike">
                <a:solidFill>
                  <a:srgbClr val="292929"/>
                </a:solidFill>
                <a:highlight>
                  <a:srgbClr val="FFFFFF"/>
                </a:highlight>
                <a:latin typeface="Montserrat"/>
                <a:ea typeface="Montserrat"/>
                <a:cs typeface="Montserrat"/>
                <a:sym typeface="Montserrat"/>
              </a:rPr>
              <a:t>pelos aplicativos - com menos transformações necessárias ao armazenar ou recuperar usando APIs no estilo NoSQL. Além disso, os bancos de dados NoSQL podem aproveitar ao máximo a nuvem para oferecer tempo de inatividade zero.</a:t>
            </a:r>
            <a:endParaRPr b="0" i="0" sz="1300" u="none" cap="none" strike="noStrike">
              <a:solidFill>
                <a:srgbClr val="292929"/>
              </a:solidFill>
              <a:highlight>
                <a:srgbClr val="FFFFFF"/>
              </a:highlight>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292929"/>
              </a:solidFill>
              <a:highlight>
                <a:srgbClr val="FFFFFF"/>
              </a:highlight>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292929"/>
              </a:solidFill>
              <a:highlight>
                <a:srgbClr val="FFFFFF"/>
              </a:highlight>
              <a:latin typeface="Montserrat"/>
              <a:ea typeface="Montserrat"/>
              <a:cs typeface="Montserrat"/>
              <a:sym typeface="Montserra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pic>
        <p:nvPicPr>
          <p:cNvPr id="752" name="Google Shape;752;g119d4c14206_0_30"/>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753" name="Google Shape;753;g119d4c14206_0_30"/>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754" name="Google Shape;754;g119d4c14206_0_30"/>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755" name="Google Shape;755;g119d4c14206_0_30"/>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756" name="Google Shape;756;g119d4c14206_0_30"/>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757" name="Google Shape;757;g119d4c14206_0_30"/>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9. Banco de dados não relacional</a:t>
            </a:r>
            <a:endParaRPr b="1" sz="3300">
              <a:solidFill>
                <a:srgbClr val="0086FF"/>
              </a:solidFill>
            </a:endParaRPr>
          </a:p>
        </p:txBody>
      </p:sp>
      <p:sp>
        <p:nvSpPr>
          <p:cNvPr id="758" name="Google Shape;758;g119d4c14206_0_30"/>
          <p:cNvSpPr txBox="1"/>
          <p:nvPr/>
        </p:nvSpPr>
        <p:spPr>
          <a:xfrm>
            <a:off x="563375" y="782500"/>
            <a:ext cx="6864900" cy="41868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9.3 Banco de dados relacional versus banco de dados NoSQL</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292929"/>
                </a:solidFill>
                <a:highlight>
                  <a:srgbClr val="FFFFFF"/>
                </a:highlight>
                <a:latin typeface="Montserrat"/>
                <a:ea typeface="Montserrat"/>
                <a:cs typeface="Montserrat"/>
                <a:sym typeface="Montserrat"/>
              </a:rPr>
              <a:t>Os dados em um </a:t>
            </a:r>
            <a:r>
              <a:rPr b="1" i="0" lang="pt-BR" sz="1300" u="none" cap="none" strike="noStrike">
                <a:solidFill>
                  <a:srgbClr val="292929"/>
                </a:solidFill>
                <a:highlight>
                  <a:srgbClr val="FFFFFF"/>
                </a:highlight>
                <a:latin typeface="Montserrat"/>
                <a:ea typeface="Montserrat"/>
                <a:cs typeface="Montserrat"/>
                <a:sym typeface="Montserrat"/>
              </a:rPr>
              <a:t>RDBMS</a:t>
            </a:r>
            <a:r>
              <a:rPr b="0" i="0" lang="pt-BR" sz="1300" u="none" cap="none" strike="noStrike">
                <a:solidFill>
                  <a:srgbClr val="292929"/>
                </a:solidFill>
                <a:highlight>
                  <a:srgbClr val="FFFFFF"/>
                </a:highlight>
                <a:latin typeface="Montserrat"/>
                <a:ea typeface="Montserrat"/>
                <a:cs typeface="Montserrat"/>
                <a:sym typeface="Montserrat"/>
              </a:rPr>
              <a:t> são armazenados em objetos de banco de dados que são chamados de </a:t>
            </a:r>
            <a:r>
              <a:rPr b="1" i="0" lang="pt-BR" sz="1300" u="none" cap="none" strike="noStrike">
                <a:solidFill>
                  <a:srgbClr val="292929"/>
                </a:solidFill>
                <a:highlight>
                  <a:srgbClr val="FFFFFF"/>
                </a:highlight>
                <a:latin typeface="Montserrat"/>
                <a:ea typeface="Montserrat"/>
                <a:cs typeface="Montserrat"/>
                <a:sym typeface="Montserrat"/>
              </a:rPr>
              <a:t>tabelas</a:t>
            </a:r>
            <a:r>
              <a:rPr b="0" i="0" lang="pt-BR" sz="1300" u="none" cap="none" strike="noStrike">
                <a:solidFill>
                  <a:srgbClr val="292929"/>
                </a:solidFill>
                <a:highlight>
                  <a:srgbClr val="FFFFFF"/>
                </a:highlight>
                <a:latin typeface="Montserrat"/>
                <a:ea typeface="Montserrat"/>
                <a:cs typeface="Montserrat"/>
                <a:sym typeface="Montserrat"/>
              </a:rPr>
              <a:t>. Uma tabela é uma </a:t>
            </a:r>
            <a:r>
              <a:rPr b="1" i="0" lang="pt-BR" sz="1300" u="none" cap="none" strike="noStrike">
                <a:solidFill>
                  <a:srgbClr val="292929"/>
                </a:solidFill>
                <a:highlight>
                  <a:srgbClr val="FFFFFF"/>
                </a:highlight>
                <a:latin typeface="Montserrat"/>
                <a:ea typeface="Montserrat"/>
                <a:cs typeface="Montserrat"/>
                <a:sym typeface="Montserrat"/>
              </a:rPr>
              <a:t>coleção</a:t>
            </a:r>
            <a:r>
              <a:rPr b="0" i="0" lang="pt-BR" sz="1300" u="none" cap="none" strike="noStrike">
                <a:solidFill>
                  <a:srgbClr val="292929"/>
                </a:solidFill>
                <a:highlight>
                  <a:srgbClr val="FFFFFF"/>
                </a:highlight>
                <a:latin typeface="Montserrat"/>
                <a:ea typeface="Montserrat"/>
                <a:cs typeface="Montserrat"/>
                <a:sym typeface="Montserrat"/>
              </a:rPr>
              <a:t> de </a:t>
            </a:r>
            <a:r>
              <a:rPr b="1" i="0" lang="pt-BR" sz="1300" u="none" cap="none" strike="noStrike">
                <a:solidFill>
                  <a:srgbClr val="292929"/>
                </a:solidFill>
                <a:highlight>
                  <a:srgbClr val="FFFFFF"/>
                </a:highlight>
                <a:latin typeface="Montserrat"/>
                <a:ea typeface="Montserrat"/>
                <a:cs typeface="Montserrat"/>
                <a:sym typeface="Montserrat"/>
              </a:rPr>
              <a:t>entradas</a:t>
            </a:r>
            <a:r>
              <a:rPr b="0" i="0" lang="pt-BR" sz="1300" u="none" cap="none" strike="noStrike">
                <a:solidFill>
                  <a:srgbClr val="292929"/>
                </a:solidFill>
                <a:highlight>
                  <a:srgbClr val="FFFFFF"/>
                </a:highlight>
                <a:latin typeface="Montserrat"/>
                <a:ea typeface="Montserrat"/>
                <a:cs typeface="Montserrat"/>
                <a:sym typeface="Montserrat"/>
              </a:rPr>
              <a:t> de </a:t>
            </a:r>
            <a:r>
              <a:rPr b="1" i="0" lang="pt-BR" sz="1300" u="none" cap="none" strike="noStrike">
                <a:solidFill>
                  <a:srgbClr val="292929"/>
                </a:solidFill>
                <a:highlight>
                  <a:srgbClr val="FFFFFF"/>
                </a:highlight>
                <a:latin typeface="Montserrat"/>
                <a:ea typeface="Montserrat"/>
                <a:cs typeface="Montserrat"/>
                <a:sym typeface="Montserrat"/>
              </a:rPr>
              <a:t>dados</a:t>
            </a:r>
            <a:r>
              <a:rPr b="0" i="0" lang="pt-BR" sz="1300" u="none" cap="none" strike="noStrike">
                <a:solidFill>
                  <a:srgbClr val="292929"/>
                </a:solidFill>
                <a:highlight>
                  <a:srgbClr val="FFFFFF"/>
                </a:highlight>
                <a:latin typeface="Montserrat"/>
                <a:ea typeface="Montserrat"/>
                <a:cs typeface="Montserrat"/>
                <a:sym typeface="Montserrat"/>
              </a:rPr>
              <a:t> </a:t>
            </a:r>
            <a:r>
              <a:rPr b="1" i="0" lang="pt-BR" sz="1300" u="none" cap="none" strike="noStrike">
                <a:solidFill>
                  <a:srgbClr val="292929"/>
                </a:solidFill>
                <a:highlight>
                  <a:srgbClr val="FFFFFF"/>
                </a:highlight>
                <a:latin typeface="Montserrat"/>
                <a:ea typeface="Montserrat"/>
                <a:cs typeface="Montserrat"/>
                <a:sym typeface="Montserrat"/>
              </a:rPr>
              <a:t>relacionadas</a:t>
            </a:r>
            <a:r>
              <a:rPr b="0" i="0" lang="pt-BR" sz="1300" u="none" cap="none" strike="noStrike">
                <a:solidFill>
                  <a:srgbClr val="292929"/>
                </a:solidFill>
                <a:highlight>
                  <a:srgbClr val="FFFFFF"/>
                </a:highlight>
                <a:latin typeface="Montserrat"/>
                <a:ea typeface="Montserrat"/>
                <a:cs typeface="Montserrat"/>
                <a:sym typeface="Montserrat"/>
              </a:rPr>
              <a:t> e </a:t>
            </a:r>
            <a:r>
              <a:rPr b="1" i="0" lang="pt-BR" sz="1300" u="none" cap="none" strike="noStrike">
                <a:solidFill>
                  <a:srgbClr val="292929"/>
                </a:solidFill>
                <a:highlight>
                  <a:srgbClr val="FFFFFF"/>
                </a:highlight>
                <a:latin typeface="Montserrat"/>
                <a:ea typeface="Montserrat"/>
                <a:cs typeface="Montserrat"/>
                <a:sym typeface="Montserrat"/>
              </a:rPr>
              <a:t>consiste</a:t>
            </a:r>
            <a:r>
              <a:rPr b="0" i="0" lang="pt-BR" sz="1300" u="none" cap="none" strike="noStrike">
                <a:solidFill>
                  <a:srgbClr val="292929"/>
                </a:solidFill>
                <a:highlight>
                  <a:srgbClr val="FFFFFF"/>
                </a:highlight>
                <a:latin typeface="Montserrat"/>
                <a:ea typeface="Montserrat"/>
                <a:cs typeface="Montserrat"/>
                <a:sym typeface="Montserrat"/>
              </a:rPr>
              <a:t> em </a:t>
            </a:r>
            <a:r>
              <a:rPr b="1" i="0" lang="pt-BR" sz="1300" u="none" cap="none" strike="noStrike">
                <a:solidFill>
                  <a:srgbClr val="292929"/>
                </a:solidFill>
                <a:highlight>
                  <a:srgbClr val="FFFFFF"/>
                </a:highlight>
                <a:latin typeface="Montserrat"/>
                <a:ea typeface="Montserrat"/>
                <a:cs typeface="Montserrat"/>
                <a:sym typeface="Montserrat"/>
              </a:rPr>
              <a:t>colunas</a:t>
            </a:r>
            <a:r>
              <a:rPr b="0" i="0" lang="pt-BR" sz="1300" u="none" cap="none" strike="noStrike">
                <a:solidFill>
                  <a:srgbClr val="292929"/>
                </a:solidFill>
                <a:highlight>
                  <a:srgbClr val="FFFFFF"/>
                </a:highlight>
                <a:latin typeface="Montserrat"/>
                <a:ea typeface="Montserrat"/>
                <a:cs typeface="Montserrat"/>
                <a:sym typeface="Montserrat"/>
              </a:rPr>
              <a:t> e </a:t>
            </a:r>
            <a:r>
              <a:rPr b="1" i="0" lang="pt-BR" sz="1300" u="none" cap="none" strike="noStrike">
                <a:solidFill>
                  <a:srgbClr val="292929"/>
                </a:solidFill>
                <a:highlight>
                  <a:srgbClr val="FFFFFF"/>
                </a:highlight>
                <a:latin typeface="Montserrat"/>
                <a:ea typeface="Montserrat"/>
                <a:cs typeface="Montserrat"/>
                <a:sym typeface="Montserrat"/>
              </a:rPr>
              <a:t>linhas</a:t>
            </a:r>
            <a:r>
              <a:rPr b="0" i="0" lang="pt-BR" sz="1300" u="none" cap="none" strike="noStrike">
                <a:solidFill>
                  <a:srgbClr val="292929"/>
                </a:solidFill>
                <a:highlight>
                  <a:srgbClr val="FFFFFF"/>
                </a:highlight>
                <a:latin typeface="Montserrat"/>
                <a:ea typeface="Montserrat"/>
                <a:cs typeface="Montserrat"/>
                <a:sym typeface="Montserrat"/>
              </a:rPr>
              <a:t>. Esses bancos de dados </a:t>
            </a:r>
            <a:r>
              <a:rPr b="1" i="0" lang="pt-BR" sz="1300" u="none" cap="none" strike="noStrike">
                <a:solidFill>
                  <a:srgbClr val="292929"/>
                </a:solidFill>
                <a:highlight>
                  <a:srgbClr val="FFFFFF"/>
                </a:highlight>
                <a:latin typeface="Montserrat"/>
                <a:ea typeface="Montserrat"/>
                <a:cs typeface="Montserrat"/>
                <a:sym typeface="Montserrat"/>
              </a:rPr>
              <a:t>requerem</a:t>
            </a:r>
            <a:r>
              <a:rPr b="0" i="0" lang="pt-BR" sz="1300" u="none" cap="none" strike="noStrike">
                <a:solidFill>
                  <a:srgbClr val="292929"/>
                </a:solidFill>
                <a:highlight>
                  <a:srgbClr val="FFFFFF"/>
                </a:highlight>
                <a:latin typeface="Montserrat"/>
                <a:ea typeface="Montserrat"/>
                <a:cs typeface="Montserrat"/>
                <a:sym typeface="Montserrat"/>
              </a:rPr>
              <a:t> a </a:t>
            </a:r>
            <a:r>
              <a:rPr b="1" i="0" lang="pt-BR" sz="1300" u="none" cap="none" strike="noStrike">
                <a:solidFill>
                  <a:srgbClr val="292929"/>
                </a:solidFill>
                <a:highlight>
                  <a:srgbClr val="FFFFFF"/>
                </a:highlight>
                <a:latin typeface="Montserrat"/>
                <a:ea typeface="Montserrat"/>
                <a:cs typeface="Montserrat"/>
                <a:sym typeface="Montserrat"/>
              </a:rPr>
              <a:t>definição</a:t>
            </a:r>
            <a:r>
              <a:rPr b="0" i="0" lang="pt-BR" sz="1300" u="none" cap="none" strike="noStrike">
                <a:solidFill>
                  <a:srgbClr val="292929"/>
                </a:solidFill>
                <a:highlight>
                  <a:srgbClr val="FFFFFF"/>
                </a:highlight>
                <a:latin typeface="Montserrat"/>
                <a:ea typeface="Montserrat"/>
                <a:cs typeface="Montserrat"/>
                <a:sym typeface="Montserrat"/>
              </a:rPr>
              <a:t> do </a:t>
            </a:r>
            <a:r>
              <a:rPr b="1" i="0" lang="pt-BR" sz="1300" u="none" cap="none" strike="noStrike">
                <a:solidFill>
                  <a:srgbClr val="292929"/>
                </a:solidFill>
                <a:highlight>
                  <a:srgbClr val="FFFFFF"/>
                </a:highlight>
                <a:latin typeface="Montserrat"/>
                <a:ea typeface="Montserrat"/>
                <a:cs typeface="Montserrat"/>
                <a:sym typeface="Montserrat"/>
              </a:rPr>
              <a:t>esquema</a:t>
            </a:r>
            <a:r>
              <a:rPr b="0" i="0" lang="pt-BR" sz="1300" u="none" cap="none" strike="noStrike">
                <a:solidFill>
                  <a:srgbClr val="292929"/>
                </a:solidFill>
                <a:highlight>
                  <a:srgbClr val="FFFFFF"/>
                </a:highlight>
                <a:latin typeface="Montserrat"/>
                <a:ea typeface="Montserrat"/>
                <a:cs typeface="Montserrat"/>
                <a:sym typeface="Montserrat"/>
              </a:rPr>
              <a:t> com </a:t>
            </a:r>
            <a:r>
              <a:rPr b="1" i="0" lang="pt-BR" sz="1300" u="none" cap="none" strike="noStrike">
                <a:solidFill>
                  <a:srgbClr val="292929"/>
                </a:solidFill>
                <a:highlight>
                  <a:srgbClr val="FFFFFF"/>
                </a:highlight>
                <a:latin typeface="Montserrat"/>
                <a:ea typeface="Montserrat"/>
                <a:cs typeface="Montserrat"/>
                <a:sym typeface="Montserrat"/>
              </a:rPr>
              <a:t>antecedência</a:t>
            </a:r>
            <a:r>
              <a:rPr b="0" i="0" lang="pt-BR" sz="1300" u="none" cap="none" strike="noStrike">
                <a:solidFill>
                  <a:srgbClr val="292929"/>
                </a:solidFill>
                <a:highlight>
                  <a:srgbClr val="FFFFFF"/>
                </a:highlight>
                <a:latin typeface="Montserrat"/>
                <a:ea typeface="Montserrat"/>
                <a:cs typeface="Montserrat"/>
                <a:sym typeface="Montserrat"/>
              </a:rPr>
              <a:t>, ou seja, todas as colunas e seus tipos de dados associados devem ser </a:t>
            </a:r>
            <a:r>
              <a:rPr b="1" i="0" lang="pt-BR" sz="1300" u="none" cap="none" strike="noStrike">
                <a:solidFill>
                  <a:srgbClr val="292929"/>
                </a:solidFill>
                <a:highlight>
                  <a:srgbClr val="FFFFFF"/>
                </a:highlight>
                <a:latin typeface="Montserrat"/>
                <a:ea typeface="Montserrat"/>
                <a:cs typeface="Montserrat"/>
                <a:sym typeface="Montserrat"/>
              </a:rPr>
              <a:t>conhecidos</a:t>
            </a:r>
            <a:r>
              <a:rPr b="0" i="0" lang="pt-BR" sz="1300" u="none" cap="none" strike="noStrike">
                <a:solidFill>
                  <a:srgbClr val="292929"/>
                </a:solidFill>
                <a:highlight>
                  <a:srgbClr val="FFFFFF"/>
                </a:highlight>
                <a:latin typeface="Montserrat"/>
                <a:ea typeface="Montserrat"/>
                <a:cs typeface="Montserrat"/>
                <a:sym typeface="Montserrat"/>
              </a:rPr>
              <a:t> de </a:t>
            </a:r>
            <a:r>
              <a:rPr b="1" i="0" lang="pt-BR" sz="1300" u="none" cap="none" strike="noStrike">
                <a:solidFill>
                  <a:srgbClr val="292929"/>
                </a:solidFill>
                <a:highlight>
                  <a:srgbClr val="FFFFFF"/>
                </a:highlight>
                <a:latin typeface="Montserrat"/>
                <a:ea typeface="Montserrat"/>
                <a:cs typeface="Montserrat"/>
                <a:sym typeface="Montserrat"/>
              </a:rPr>
              <a:t>antemão</a:t>
            </a:r>
            <a:r>
              <a:rPr b="0" i="0" lang="pt-BR" sz="1300" u="none" cap="none" strike="noStrike">
                <a:solidFill>
                  <a:srgbClr val="292929"/>
                </a:solidFill>
                <a:highlight>
                  <a:srgbClr val="FFFFFF"/>
                </a:highlight>
                <a:latin typeface="Montserrat"/>
                <a:ea typeface="Montserrat"/>
                <a:cs typeface="Montserrat"/>
                <a:sym typeface="Montserrat"/>
              </a:rPr>
              <a:t> para que os </a:t>
            </a:r>
            <a:r>
              <a:rPr b="1" i="0" lang="pt-BR" sz="1300" u="none" cap="none" strike="noStrike">
                <a:solidFill>
                  <a:srgbClr val="292929"/>
                </a:solidFill>
                <a:highlight>
                  <a:srgbClr val="FFFFFF"/>
                </a:highlight>
                <a:latin typeface="Montserrat"/>
                <a:ea typeface="Montserrat"/>
                <a:cs typeface="Montserrat"/>
                <a:sym typeface="Montserrat"/>
              </a:rPr>
              <a:t>aplicativos</a:t>
            </a:r>
            <a:r>
              <a:rPr b="0" i="0" lang="pt-BR" sz="1300" u="none" cap="none" strike="noStrike">
                <a:solidFill>
                  <a:srgbClr val="292929"/>
                </a:solidFill>
                <a:highlight>
                  <a:srgbClr val="FFFFFF"/>
                </a:highlight>
                <a:latin typeface="Montserrat"/>
                <a:ea typeface="Montserrat"/>
                <a:cs typeface="Montserrat"/>
                <a:sym typeface="Montserrat"/>
              </a:rPr>
              <a:t> possam </a:t>
            </a:r>
            <a:r>
              <a:rPr b="1" i="0" lang="pt-BR" sz="1300" u="none" cap="none" strike="noStrike">
                <a:solidFill>
                  <a:srgbClr val="292929"/>
                </a:solidFill>
                <a:highlight>
                  <a:srgbClr val="FFFFFF"/>
                </a:highlight>
                <a:latin typeface="Montserrat"/>
                <a:ea typeface="Montserrat"/>
                <a:cs typeface="Montserrat"/>
                <a:sym typeface="Montserrat"/>
              </a:rPr>
              <a:t>gravar</a:t>
            </a:r>
            <a:r>
              <a:rPr b="0" i="0" lang="pt-BR" sz="1300" u="none" cap="none" strike="noStrike">
                <a:solidFill>
                  <a:srgbClr val="292929"/>
                </a:solidFill>
                <a:highlight>
                  <a:srgbClr val="FFFFFF"/>
                </a:highlight>
                <a:latin typeface="Montserrat"/>
                <a:ea typeface="Montserrat"/>
                <a:cs typeface="Montserrat"/>
                <a:sym typeface="Montserrat"/>
              </a:rPr>
              <a:t> </a:t>
            </a:r>
            <a:r>
              <a:rPr b="1" i="0" lang="pt-BR" sz="1300" u="none" cap="none" strike="noStrike">
                <a:solidFill>
                  <a:srgbClr val="292929"/>
                </a:solidFill>
                <a:highlight>
                  <a:srgbClr val="FFFFFF"/>
                </a:highlight>
                <a:latin typeface="Montserrat"/>
                <a:ea typeface="Montserrat"/>
                <a:cs typeface="Montserrat"/>
                <a:sym typeface="Montserrat"/>
              </a:rPr>
              <a:t>dados</a:t>
            </a:r>
            <a:r>
              <a:rPr b="0" i="0" lang="pt-BR" sz="1300" u="none" cap="none" strike="noStrike">
                <a:solidFill>
                  <a:srgbClr val="292929"/>
                </a:solidFill>
                <a:highlight>
                  <a:srgbClr val="FFFFFF"/>
                </a:highlight>
                <a:latin typeface="Montserrat"/>
                <a:ea typeface="Montserrat"/>
                <a:cs typeface="Montserrat"/>
                <a:sym typeface="Montserrat"/>
              </a:rPr>
              <a:t> no banco de dados. Eles também armazenam informações </a:t>
            </a:r>
            <a:r>
              <a:rPr b="1" i="0" lang="pt-BR" sz="1300" u="none" cap="none" strike="noStrike">
                <a:solidFill>
                  <a:srgbClr val="292929"/>
                </a:solidFill>
                <a:highlight>
                  <a:srgbClr val="FFFFFF"/>
                </a:highlight>
                <a:latin typeface="Montserrat"/>
                <a:ea typeface="Montserrat"/>
                <a:cs typeface="Montserrat"/>
                <a:sym typeface="Montserrat"/>
              </a:rPr>
              <a:t>vinculando</a:t>
            </a:r>
            <a:r>
              <a:rPr b="0" i="0" lang="pt-BR" sz="1300" u="none" cap="none" strike="noStrike">
                <a:solidFill>
                  <a:srgbClr val="292929"/>
                </a:solidFill>
                <a:highlight>
                  <a:srgbClr val="FFFFFF"/>
                </a:highlight>
                <a:latin typeface="Montserrat"/>
                <a:ea typeface="Montserrat"/>
                <a:cs typeface="Montserrat"/>
                <a:sym typeface="Montserrat"/>
              </a:rPr>
              <a:t> várias tabelas por meio do uso de chaves, criando assim um relacionamento entre várias tabelas. No caso mais simples, uma chave é usada para recuperar uma linha específica para que ela possa ser examinada ou modificada.</a:t>
            </a:r>
            <a:endParaRPr b="0" i="0" sz="1300" u="none" cap="none" strike="noStrike">
              <a:solidFill>
                <a:srgbClr val="292929"/>
              </a:solidFill>
              <a:highlight>
                <a:srgbClr val="FFFFFF"/>
              </a:highlight>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292929"/>
              </a:solidFill>
              <a:highlight>
                <a:srgbClr val="FFFFFF"/>
              </a:highlight>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292929"/>
                </a:solidFill>
                <a:highlight>
                  <a:srgbClr val="FFFFFF"/>
                </a:highlight>
                <a:latin typeface="Montserrat"/>
                <a:ea typeface="Montserrat"/>
                <a:cs typeface="Montserrat"/>
                <a:sym typeface="Montserrat"/>
              </a:rPr>
              <a:t>Por outro lado, em bancos de dados </a:t>
            </a:r>
            <a:r>
              <a:rPr b="1" i="0" lang="pt-BR" sz="1300" u="none" cap="none" strike="noStrike">
                <a:solidFill>
                  <a:srgbClr val="292929"/>
                </a:solidFill>
                <a:highlight>
                  <a:srgbClr val="FFFFFF"/>
                </a:highlight>
                <a:latin typeface="Montserrat"/>
                <a:ea typeface="Montserrat"/>
                <a:cs typeface="Montserrat"/>
                <a:sym typeface="Montserrat"/>
              </a:rPr>
              <a:t>NoSQL</a:t>
            </a:r>
            <a:r>
              <a:rPr b="0" i="0" lang="pt-BR" sz="1300" u="none" cap="none" strike="noStrike">
                <a:solidFill>
                  <a:srgbClr val="292929"/>
                </a:solidFill>
                <a:highlight>
                  <a:srgbClr val="FFFFFF"/>
                </a:highlight>
                <a:latin typeface="Montserrat"/>
                <a:ea typeface="Montserrat"/>
                <a:cs typeface="Montserrat"/>
                <a:sym typeface="Montserrat"/>
              </a:rPr>
              <a:t>, os dados podem ser </a:t>
            </a:r>
            <a:r>
              <a:rPr b="1" i="0" lang="pt-BR" sz="1300" u="none" cap="none" strike="noStrike">
                <a:solidFill>
                  <a:srgbClr val="292929"/>
                </a:solidFill>
                <a:highlight>
                  <a:srgbClr val="FFFFFF"/>
                </a:highlight>
                <a:latin typeface="Montserrat"/>
                <a:ea typeface="Montserrat"/>
                <a:cs typeface="Montserrat"/>
                <a:sym typeface="Montserrat"/>
              </a:rPr>
              <a:t>armazenados</a:t>
            </a:r>
            <a:r>
              <a:rPr b="0" i="0" lang="pt-BR" sz="1300" u="none" cap="none" strike="noStrike">
                <a:solidFill>
                  <a:srgbClr val="292929"/>
                </a:solidFill>
                <a:highlight>
                  <a:srgbClr val="FFFFFF"/>
                </a:highlight>
                <a:latin typeface="Montserrat"/>
                <a:ea typeface="Montserrat"/>
                <a:cs typeface="Montserrat"/>
                <a:sym typeface="Montserrat"/>
              </a:rPr>
              <a:t> </a:t>
            </a:r>
            <a:r>
              <a:rPr b="1" i="0" lang="pt-BR" sz="1300" u="none" cap="none" strike="noStrike">
                <a:solidFill>
                  <a:srgbClr val="292929"/>
                </a:solidFill>
                <a:highlight>
                  <a:srgbClr val="FFFFFF"/>
                </a:highlight>
                <a:latin typeface="Montserrat"/>
                <a:ea typeface="Montserrat"/>
                <a:cs typeface="Montserrat"/>
                <a:sym typeface="Montserrat"/>
              </a:rPr>
              <a:t>sem</a:t>
            </a:r>
            <a:r>
              <a:rPr b="0" i="0" lang="pt-BR" sz="1300" u="none" cap="none" strike="noStrike">
                <a:solidFill>
                  <a:srgbClr val="292929"/>
                </a:solidFill>
                <a:highlight>
                  <a:srgbClr val="FFFFFF"/>
                </a:highlight>
                <a:latin typeface="Montserrat"/>
                <a:ea typeface="Montserrat"/>
                <a:cs typeface="Montserrat"/>
                <a:sym typeface="Montserrat"/>
              </a:rPr>
              <a:t> </a:t>
            </a:r>
            <a:r>
              <a:rPr b="1" i="0" lang="pt-BR" sz="1300" u="none" cap="none" strike="noStrike">
                <a:solidFill>
                  <a:srgbClr val="292929"/>
                </a:solidFill>
                <a:highlight>
                  <a:srgbClr val="FFFFFF"/>
                </a:highlight>
                <a:latin typeface="Montserrat"/>
                <a:ea typeface="Montserrat"/>
                <a:cs typeface="Montserrat"/>
                <a:sym typeface="Montserrat"/>
              </a:rPr>
              <a:t>definir</a:t>
            </a:r>
            <a:r>
              <a:rPr b="0" i="0" lang="pt-BR" sz="1300" u="none" cap="none" strike="noStrike">
                <a:solidFill>
                  <a:srgbClr val="292929"/>
                </a:solidFill>
                <a:highlight>
                  <a:srgbClr val="FFFFFF"/>
                </a:highlight>
                <a:latin typeface="Montserrat"/>
                <a:ea typeface="Montserrat"/>
                <a:cs typeface="Montserrat"/>
                <a:sym typeface="Montserrat"/>
              </a:rPr>
              <a:t> o </a:t>
            </a:r>
            <a:r>
              <a:rPr b="1" i="0" lang="pt-BR" sz="1300" u="none" cap="none" strike="noStrike">
                <a:solidFill>
                  <a:srgbClr val="292929"/>
                </a:solidFill>
                <a:highlight>
                  <a:srgbClr val="FFFFFF"/>
                </a:highlight>
                <a:latin typeface="Montserrat"/>
                <a:ea typeface="Montserrat"/>
                <a:cs typeface="Montserrat"/>
                <a:sym typeface="Montserrat"/>
              </a:rPr>
              <a:t>esquema</a:t>
            </a:r>
            <a:r>
              <a:rPr b="0" i="0" lang="pt-BR" sz="1300" u="none" cap="none" strike="noStrike">
                <a:solidFill>
                  <a:srgbClr val="292929"/>
                </a:solidFill>
                <a:highlight>
                  <a:srgbClr val="FFFFFF"/>
                </a:highlight>
                <a:latin typeface="Montserrat"/>
                <a:ea typeface="Montserrat"/>
                <a:cs typeface="Montserrat"/>
                <a:sym typeface="Montserrat"/>
              </a:rPr>
              <a:t> com </a:t>
            </a:r>
            <a:r>
              <a:rPr b="1" i="0" lang="pt-BR" sz="1300" u="none" cap="none" strike="noStrike">
                <a:solidFill>
                  <a:srgbClr val="292929"/>
                </a:solidFill>
                <a:highlight>
                  <a:srgbClr val="FFFFFF"/>
                </a:highlight>
                <a:latin typeface="Montserrat"/>
                <a:ea typeface="Montserrat"/>
                <a:cs typeface="Montserrat"/>
                <a:sym typeface="Montserrat"/>
              </a:rPr>
              <a:t>antecedência</a:t>
            </a:r>
            <a:r>
              <a:rPr b="0" i="0" lang="pt-BR" sz="1300" u="none" cap="none" strike="noStrike">
                <a:solidFill>
                  <a:srgbClr val="292929"/>
                </a:solidFill>
                <a:highlight>
                  <a:srgbClr val="FFFFFF"/>
                </a:highlight>
                <a:latin typeface="Montserrat"/>
                <a:ea typeface="Montserrat"/>
                <a:cs typeface="Montserrat"/>
                <a:sym typeface="Montserrat"/>
              </a:rPr>
              <a:t>—o que significa que você tem a </a:t>
            </a:r>
            <a:r>
              <a:rPr b="1" i="0" lang="pt-BR" sz="1300" u="none" cap="none" strike="noStrike">
                <a:solidFill>
                  <a:srgbClr val="292929"/>
                </a:solidFill>
                <a:highlight>
                  <a:srgbClr val="FFFFFF"/>
                </a:highlight>
                <a:latin typeface="Montserrat"/>
                <a:ea typeface="Montserrat"/>
                <a:cs typeface="Montserrat"/>
                <a:sym typeface="Montserrat"/>
              </a:rPr>
              <a:t>capacidade</a:t>
            </a:r>
            <a:r>
              <a:rPr b="0" i="0" lang="pt-BR" sz="1300" u="none" cap="none" strike="noStrike">
                <a:solidFill>
                  <a:srgbClr val="292929"/>
                </a:solidFill>
                <a:highlight>
                  <a:srgbClr val="FFFFFF"/>
                </a:highlight>
                <a:latin typeface="Montserrat"/>
                <a:ea typeface="Montserrat"/>
                <a:cs typeface="Montserrat"/>
                <a:sym typeface="Montserrat"/>
              </a:rPr>
              <a:t> de se </a:t>
            </a:r>
            <a:r>
              <a:rPr b="1" i="0" lang="pt-BR" sz="1300" u="none" cap="none" strike="noStrike">
                <a:solidFill>
                  <a:srgbClr val="292929"/>
                </a:solidFill>
                <a:highlight>
                  <a:srgbClr val="FFFFFF"/>
                </a:highlight>
                <a:latin typeface="Montserrat"/>
                <a:ea typeface="Montserrat"/>
                <a:cs typeface="Montserrat"/>
                <a:sym typeface="Montserrat"/>
              </a:rPr>
              <a:t>mover</a:t>
            </a:r>
            <a:r>
              <a:rPr b="0" i="0" lang="pt-BR" sz="1300" u="none" cap="none" strike="noStrike">
                <a:solidFill>
                  <a:srgbClr val="292929"/>
                </a:solidFill>
                <a:highlight>
                  <a:srgbClr val="FFFFFF"/>
                </a:highlight>
                <a:latin typeface="Montserrat"/>
                <a:ea typeface="Montserrat"/>
                <a:cs typeface="Montserrat"/>
                <a:sym typeface="Montserrat"/>
              </a:rPr>
              <a:t> e </a:t>
            </a:r>
            <a:r>
              <a:rPr b="1" i="0" lang="pt-BR" sz="1300" u="none" cap="none" strike="noStrike">
                <a:solidFill>
                  <a:srgbClr val="292929"/>
                </a:solidFill>
                <a:highlight>
                  <a:srgbClr val="FFFFFF"/>
                </a:highlight>
                <a:latin typeface="Montserrat"/>
                <a:ea typeface="Montserrat"/>
                <a:cs typeface="Montserrat"/>
                <a:sym typeface="Montserrat"/>
              </a:rPr>
              <a:t>iterar</a:t>
            </a:r>
            <a:r>
              <a:rPr b="0" i="0" lang="pt-BR" sz="1300" u="none" cap="none" strike="noStrike">
                <a:solidFill>
                  <a:srgbClr val="292929"/>
                </a:solidFill>
                <a:highlight>
                  <a:srgbClr val="FFFFFF"/>
                </a:highlight>
                <a:latin typeface="Montserrat"/>
                <a:ea typeface="Montserrat"/>
                <a:cs typeface="Montserrat"/>
                <a:sym typeface="Montserrat"/>
              </a:rPr>
              <a:t> rapidamente, </a:t>
            </a:r>
            <a:r>
              <a:rPr b="1" i="0" lang="pt-BR" sz="1300" u="none" cap="none" strike="noStrike">
                <a:solidFill>
                  <a:srgbClr val="292929"/>
                </a:solidFill>
                <a:highlight>
                  <a:srgbClr val="FFFFFF"/>
                </a:highlight>
                <a:latin typeface="Montserrat"/>
                <a:ea typeface="Montserrat"/>
                <a:cs typeface="Montserrat"/>
                <a:sym typeface="Montserrat"/>
              </a:rPr>
              <a:t>definindo</a:t>
            </a:r>
            <a:r>
              <a:rPr b="0" i="0" lang="pt-BR" sz="1300" u="none" cap="none" strike="noStrike">
                <a:solidFill>
                  <a:srgbClr val="292929"/>
                </a:solidFill>
                <a:highlight>
                  <a:srgbClr val="FFFFFF"/>
                </a:highlight>
                <a:latin typeface="Montserrat"/>
                <a:ea typeface="Montserrat"/>
                <a:cs typeface="Montserrat"/>
                <a:sym typeface="Montserrat"/>
              </a:rPr>
              <a:t> o </a:t>
            </a:r>
            <a:r>
              <a:rPr b="1" i="0" lang="pt-BR" sz="1300" u="none" cap="none" strike="noStrike">
                <a:solidFill>
                  <a:srgbClr val="292929"/>
                </a:solidFill>
                <a:highlight>
                  <a:srgbClr val="FFFFFF"/>
                </a:highlight>
                <a:latin typeface="Montserrat"/>
                <a:ea typeface="Montserrat"/>
                <a:cs typeface="Montserrat"/>
                <a:sym typeface="Montserrat"/>
              </a:rPr>
              <a:t>modelo</a:t>
            </a:r>
            <a:r>
              <a:rPr b="0" i="0" lang="pt-BR" sz="1300" u="none" cap="none" strike="noStrike">
                <a:solidFill>
                  <a:srgbClr val="292929"/>
                </a:solidFill>
                <a:highlight>
                  <a:srgbClr val="FFFFFF"/>
                </a:highlight>
                <a:latin typeface="Montserrat"/>
                <a:ea typeface="Montserrat"/>
                <a:cs typeface="Montserrat"/>
                <a:sym typeface="Montserrat"/>
              </a:rPr>
              <a:t> de </a:t>
            </a:r>
            <a:r>
              <a:rPr b="1" i="0" lang="pt-BR" sz="1300" u="none" cap="none" strike="noStrike">
                <a:solidFill>
                  <a:srgbClr val="292929"/>
                </a:solidFill>
                <a:highlight>
                  <a:srgbClr val="FFFFFF"/>
                </a:highlight>
                <a:latin typeface="Montserrat"/>
                <a:ea typeface="Montserrat"/>
                <a:cs typeface="Montserrat"/>
                <a:sym typeface="Montserrat"/>
              </a:rPr>
              <a:t>dados</a:t>
            </a:r>
            <a:r>
              <a:rPr b="0" i="0" lang="pt-BR" sz="1300" u="none" cap="none" strike="noStrike">
                <a:solidFill>
                  <a:srgbClr val="292929"/>
                </a:solidFill>
                <a:highlight>
                  <a:srgbClr val="FFFFFF"/>
                </a:highlight>
                <a:latin typeface="Montserrat"/>
                <a:ea typeface="Montserrat"/>
                <a:cs typeface="Montserrat"/>
                <a:sym typeface="Montserrat"/>
              </a:rPr>
              <a:t> à medida que avança. Isso pode ser adequado para requisitos específicos de negócios, seja baseado em gráficos, orientado a colunas, orientado a documentos ou como um armazenamento de valor-chave.</a:t>
            </a:r>
            <a:endParaRPr b="0" i="0" sz="1300" u="none" cap="none" strike="noStrike">
              <a:solidFill>
                <a:srgbClr val="292929"/>
              </a:solidFill>
              <a:highlight>
                <a:srgbClr val="FFFFFF"/>
              </a:highlight>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292929"/>
              </a:solidFill>
              <a:highlight>
                <a:srgbClr val="FFFFFF"/>
              </a:highlight>
              <a:latin typeface="Montserrat"/>
              <a:ea typeface="Montserrat"/>
              <a:cs typeface="Montserrat"/>
              <a:sym typeface="Montserra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pic>
        <p:nvPicPr>
          <p:cNvPr id="763" name="Google Shape;763;g119d4c14206_0_41"/>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764" name="Google Shape;764;g119d4c14206_0_41"/>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765" name="Google Shape;765;g119d4c14206_0_41"/>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766" name="Google Shape;766;g119d4c14206_0_41"/>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767" name="Google Shape;767;g119d4c14206_0_41"/>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768" name="Google Shape;768;g119d4c14206_0_41"/>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9. Banco de dados não relacional</a:t>
            </a:r>
            <a:endParaRPr b="1" sz="3300">
              <a:solidFill>
                <a:srgbClr val="0086FF"/>
              </a:solidFill>
            </a:endParaRPr>
          </a:p>
        </p:txBody>
      </p:sp>
      <p:sp>
        <p:nvSpPr>
          <p:cNvPr id="769" name="Google Shape;769;g119d4c14206_0_41"/>
          <p:cNvSpPr txBox="1"/>
          <p:nvPr/>
        </p:nvSpPr>
        <p:spPr>
          <a:xfrm>
            <a:off x="563375" y="782500"/>
            <a:ext cx="6864900" cy="4587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9.4 Tipos de banco de dados NoSQL</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292929"/>
                </a:solidFill>
                <a:highlight>
                  <a:srgbClr val="FFFFFF"/>
                </a:highlight>
                <a:latin typeface="Montserrat"/>
                <a:ea typeface="Montserrat"/>
                <a:cs typeface="Montserrat"/>
                <a:sym typeface="Montserrat"/>
              </a:rPr>
              <a:t>Banco de Documentos:</a:t>
            </a:r>
            <a:r>
              <a:rPr b="0" i="0" lang="pt-BR" sz="1300" u="none" cap="none" strike="noStrike">
                <a:solidFill>
                  <a:srgbClr val="292929"/>
                </a:solidFill>
                <a:highlight>
                  <a:srgbClr val="FFFFFF"/>
                </a:highlight>
                <a:latin typeface="Montserrat"/>
                <a:ea typeface="Montserrat"/>
                <a:cs typeface="Montserrat"/>
                <a:sym typeface="Montserrat"/>
              </a:rPr>
              <a:t> Armazena seus dados em documentos semelhantes aos objetos </a:t>
            </a:r>
            <a:r>
              <a:rPr b="1" i="0" lang="pt-BR" sz="1300" u="none" cap="none" strike="noStrike">
                <a:solidFill>
                  <a:srgbClr val="292929"/>
                </a:solidFill>
                <a:highlight>
                  <a:srgbClr val="FFFFFF"/>
                </a:highlight>
                <a:latin typeface="Montserrat"/>
                <a:ea typeface="Montserrat"/>
                <a:cs typeface="Montserrat"/>
                <a:sym typeface="Montserrat"/>
              </a:rPr>
              <a:t>JSON (JavaScript Object Notation)</a:t>
            </a:r>
            <a:r>
              <a:rPr b="0" i="0" lang="pt-BR" sz="1300" u="none" cap="none" strike="noStrike">
                <a:solidFill>
                  <a:srgbClr val="292929"/>
                </a:solidFill>
                <a:highlight>
                  <a:srgbClr val="FFFFFF"/>
                </a:highlight>
                <a:latin typeface="Montserrat"/>
                <a:ea typeface="Montserrat"/>
                <a:cs typeface="Montserrat"/>
                <a:sym typeface="Montserrat"/>
              </a:rPr>
              <a:t>. Possuem normalmente poderosas linguagens de consulta, esses bancos de dados de documentos são ótimos para usos gerais. Eles podem ser facilmente escalados horizontalmente para acomodar grandes volumes de dados. O MongoDB é constantemente classificado como o banco de dados </a:t>
            </a:r>
            <a:r>
              <a:rPr b="1" i="0" lang="pt-BR" sz="1300" u="none" cap="none" strike="noStrike">
                <a:solidFill>
                  <a:srgbClr val="292929"/>
                </a:solidFill>
                <a:highlight>
                  <a:srgbClr val="FFFFFF"/>
                </a:highlight>
                <a:latin typeface="Montserrat"/>
                <a:ea typeface="Montserrat"/>
                <a:cs typeface="Montserrat"/>
                <a:sym typeface="Montserrat"/>
              </a:rPr>
              <a:t>NoSQL</a:t>
            </a:r>
            <a:r>
              <a:rPr b="0" i="0" lang="pt-BR" sz="1300" u="none" cap="none" strike="noStrike">
                <a:solidFill>
                  <a:srgbClr val="292929"/>
                </a:solidFill>
                <a:highlight>
                  <a:srgbClr val="FFFFFF"/>
                </a:highlight>
                <a:latin typeface="Montserrat"/>
                <a:ea typeface="Montserrat"/>
                <a:cs typeface="Montserrat"/>
                <a:sym typeface="Montserrat"/>
              </a:rPr>
              <a:t> </a:t>
            </a:r>
            <a:r>
              <a:rPr b="1" i="0" lang="pt-BR" sz="1300" u="none" cap="none" strike="noStrike">
                <a:solidFill>
                  <a:srgbClr val="292929"/>
                </a:solidFill>
                <a:highlight>
                  <a:srgbClr val="FFFFFF"/>
                </a:highlight>
                <a:latin typeface="Montserrat"/>
                <a:ea typeface="Montserrat"/>
                <a:cs typeface="Montserrat"/>
                <a:sym typeface="Montserrat"/>
              </a:rPr>
              <a:t>mais</a:t>
            </a:r>
            <a:r>
              <a:rPr b="0" i="0" lang="pt-BR" sz="1300" u="none" cap="none" strike="noStrike">
                <a:solidFill>
                  <a:srgbClr val="292929"/>
                </a:solidFill>
                <a:highlight>
                  <a:srgbClr val="FFFFFF"/>
                </a:highlight>
                <a:latin typeface="Montserrat"/>
                <a:ea typeface="Montserrat"/>
                <a:cs typeface="Montserrat"/>
                <a:sym typeface="Montserrat"/>
              </a:rPr>
              <a:t> </a:t>
            </a:r>
            <a:r>
              <a:rPr b="1" i="0" lang="pt-BR" sz="1300" u="none" cap="none" strike="noStrike">
                <a:solidFill>
                  <a:srgbClr val="292929"/>
                </a:solidFill>
                <a:highlight>
                  <a:srgbClr val="FFFFFF"/>
                </a:highlight>
                <a:latin typeface="Montserrat"/>
                <a:ea typeface="Montserrat"/>
                <a:cs typeface="Montserrat"/>
                <a:sym typeface="Montserrat"/>
              </a:rPr>
              <a:t>popular no mundo</a:t>
            </a:r>
            <a:r>
              <a:rPr b="0" i="0" lang="pt-BR" sz="1300" u="none" cap="none" strike="noStrike">
                <a:solidFill>
                  <a:srgbClr val="292929"/>
                </a:solidFill>
                <a:highlight>
                  <a:srgbClr val="FFFFFF"/>
                </a:highlight>
                <a:latin typeface="Montserrat"/>
                <a:ea typeface="Montserrat"/>
                <a:cs typeface="Montserrat"/>
                <a:sym typeface="Montserrat"/>
              </a:rPr>
              <a:t>, e é um exemplo de banco de dados de </a:t>
            </a:r>
            <a:r>
              <a:rPr b="1" i="0" lang="pt-BR" sz="1300" u="none" cap="none" strike="noStrike">
                <a:solidFill>
                  <a:srgbClr val="292929"/>
                </a:solidFill>
                <a:highlight>
                  <a:srgbClr val="FFFFFF"/>
                </a:highlight>
                <a:latin typeface="Montserrat"/>
                <a:ea typeface="Montserrat"/>
                <a:cs typeface="Montserrat"/>
                <a:sym typeface="Montserrat"/>
              </a:rPr>
              <a:t>documentos</a:t>
            </a:r>
            <a:r>
              <a:rPr b="0" i="0" lang="pt-BR" sz="1300" u="none" cap="none" strike="noStrike">
                <a:solidFill>
                  <a:srgbClr val="292929"/>
                </a:solidFill>
                <a:highlight>
                  <a:srgbClr val="FFFFFF"/>
                </a:highlight>
                <a:latin typeface="Montserrat"/>
                <a:ea typeface="Montserrat"/>
                <a:cs typeface="Montserrat"/>
                <a:sym typeface="Montserrat"/>
              </a:rPr>
              <a:t>. Confira abaixo um exemplo de uma collection (“tabela”) do MongoDB:</a:t>
            </a:r>
            <a:endParaRPr b="0" i="0" sz="1300" u="none" cap="none" strike="noStrike">
              <a:solidFill>
                <a:srgbClr val="292929"/>
              </a:solidFill>
              <a:highlight>
                <a:srgbClr val="FFFFFF"/>
              </a:highlight>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292929"/>
              </a:solidFill>
              <a:highlight>
                <a:srgbClr val="FFFFFF"/>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Courier New"/>
                <a:ea typeface="Courier New"/>
                <a:cs typeface="Courier New"/>
                <a:sym typeface="Courier New"/>
              </a:rPr>
              <a:t>[{</a:t>
            </a:r>
            <a:endParaRPr b="1"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Courier New"/>
                <a:ea typeface="Courier New"/>
                <a:cs typeface="Courier New"/>
                <a:sym typeface="Courier New"/>
              </a:rPr>
              <a:t>  "_id": ObjectId("5e6261a1df9bcf90c29726d4"),</a:t>
            </a:r>
            <a:endParaRPr b="1"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Courier New"/>
                <a:ea typeface="Courier New"/>
                <a:cs typeface="Courier New"/>
                <a:sym typeface="Courier New"/>
              </a:rPr>
              <a:t>  "nome": "Henrique Marques Fernandes",</a:t>
            </a:r>
            <a:endParaRPr b="1"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Courier New"/>
                <a:ea typeface="Courier New"/>
                <a:cs typeface="Courier New"/>
                <a:sym typeface="Courier New"/>
              </a:rPr>
              <a:t>  "idade": 29</a:t>
            </a:r>
            <a:endParaRPr b="1"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Courier New"/>
                <a:ea typeface="Courier New"/>
                <a:cs typeface="Courier New"/>
                <a:sym typeface="Courier New"/>
              </a:rPr>
              <a:t>  },</a:t>
            </a:r>
            <a:endParaRPr b="1"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Courier New"/>
                <a:ea typeface="Courier New"/>
                <a:cs typeface="Courier New"/>
                <a:sym typeface="Courier New"/>
              </a:rPr>
              <a:t>  {</a:t>
            </a:r>
            <a:endParaRPr b="1"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Courier New"/>
                <a:ea typeface="Courier New"/>
                <a:cs typeface="Courier New"/>
                <a:sym typeface="Courier New"/>
              </a:rPr>
              <a:t>  "_id": ObjectId("5e6261a1df9bcf90c29726d3"),</a:t>
            </a:r>
            <a:endParaRPr b="1"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Courier New"/>
                <a:ea typeface="Courier New"/>
                <a:cs typeface="Courier New"/>
                <a:sym typeface="Courier New"/>
              </a:rPr>
              <a:t>  "nome": "Terry Crews",</a:t>
            </a:r>
            <a:endParaRPr b="1"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Courier New"/>
                <a:ea typeface="Courier New"/>
                <a:cs typeface="Courier New"/>
                <a:sym typeface="Courier New"/>
              </a:rPr>
              <a:t>  "idade": 65,</a:t>
            </a:r>
            <a:endParaRPr b="1"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Courier New"/>
                <a:ea typeface="Courier New"/>
                <a:cs typeface="Courier New"/>
                <a:sym typeface="Courier New"/>
              </a:rPr>
              <a:t>  "pais": "USA"</a:t>
            </a:r>
            <a:endParaRPr b="1"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Courier New"/>
                <a:ea typeface="Courier New"/>
                <a:cs typeface="Courier New"/>
                <a:sym typeface="Courier New"/>
              </a:rPr>
              <a:t>}]</a:t>
            </a:r>
            <a:endParaRPr b="1" i="0" sz="1300" u="none" cap="none" strike="noStrike">
              <a:solidFill>
                <a:srgbClr val="000000"/>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292929"/>
              </a:solidFill>
              <a:highlight>
                <a:srgbClr val="FFFFFF"/>
              </a:highlight>
              <a:latin typeface="Montserrat"/>
              <a:ea typeface="Montserrat"/>
              <a:cs typeface="Montserrat"/>
              <a:sym typeface="Montserra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pic>
        <p:nvPicPr>
          <p:cNvPr id="774" name="Google Shape;774;g119d4c14206_0_54"/>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775" name="Google Shape;775;g119d4c14206_0_54"/>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776" name="Google Shape;776;g119d4c14206_0_54"/>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777" name="Google Shape;777;g119d4c14206_0_54"/>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778" name="Google Shape;778;g119d4c14206_0_54"/>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779" name="Google Shape;779;g119d4c14206_0_54"/>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9. Banco de dados não relacional</a:t>
            </a:r>
            <a:endParaRPr b="1" sz="3300">
              <a:solidFill>
                <a:srgbClr val="0086FF"/>
              </a:solidFill>
            </a:endParaRPr>
          </a:p>
        </p:txBody>
      </p:sp>
      <p:sp>
        <p:nvSpPr>
          <p:cNvPr id="780" name="Google Shape;780;g119d4c14206_0_54"/>
          <p:cNvSpPr txBox="1"/>
          <p:nvPr/>
        </p:nvSpPr>
        <p:spPr>
          <a:xfrm>
            <a:off x="563375" y="782500"/>
            <a:ext cx="6864900" cy="21858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9.4 Tipos de banco de dados NoSQL</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292929"/>
                </a:solidFill>
                <a:highlight>
                  <a:srgbClr val="FFFFFF"/>
                </a:highlight>
                <a:latin typeface="Montserrat"/>
                <a:ea typeface="Montserrat"/>
                <a:cs typeface="Montserrat"/>
                <a:sym typeface="Montserrat"/>
              </a:rPr>
              <a:t>Chave-Valor: </a:t>
            </a:r>
            <a:r>
              <a:rPr b="0" i="0" lang="pt-BR" sz="1300" u="none" cap="none" strike="noStrike">
                <a:solidFill>
                  <a:srgbClr val="292929"/>
                </a:solidFill>
                <a:highlight>
                  <a:srgbClr val="FFFFFF"/>
                </a:highlight>
                <a:latin typeface="Montserrat"/>
                <a:ea typeface="Montserrat"/>
                <a:cs typeface="Montserrat"/>
                <a:sym typeface="Montserrat"/>
              </a:rPr>
              <a:t>São um tipo mais “simples” de banco de dados, em que cada </a:t>
            </a:r>
            <a:r>
              <a:rPr b="1" i="0" lang="pt-BR" sz="1300" u="none" cap="none" strike="noStrike">
                <a:solidFill>
                  <a:srgbClr val="292929"/>
                </a:solidFill>
                <a:highlight>
                  <a:srgbClr val="FFFFFF"/>
                </a:highlight>
                <a:latin typeface="Montserrat"/>
                <a:ea typeface="Montserrat"/>
                <a:cs typeface="Montserrat"/>
                <a:sym typeface="Montserrat"/>
              </a:rPr>
              <a:t>item</a:t>
            </a:r>
            <a:r>
              <a:rPr b="0" i="0" lang="pt-BR" sz="1300" u="none" cap="none" strike="noStrike">
                <a:solidFill>
                  <a:srgbClr val="292929"/>
                </a:solidFill>
                <a:highlight>
                  <a:srgbClr val="FFFFFF"/>
                </a:highlight>
                <a:latin typeface="Montserrat"/>
                <a:ea typeface="Montserrat"/>
                <a:cs typeface="Montserrat"/>
                <a:sym typeface="Montserrat"/>
              </a:rPr>
              <a:t> </a:t>
            </a:r>
            <a:r>
              <a:rPr b="1" i="0" lang="pt-BR" sz="1300" u="none" cap="none" strike="noStrike">
                <a:solidFill>
                  <a:srgbClr val="292929"/>
                </a:solidFill>
                <a:highlight>
                  <a:srgbClr val="FFFFFF"/>
                </a:highlight>
                <a:latin typeface="Montserrat"/>
                <a:ea typeface="Montserrat"/>
                <a:cs typeface="Montserrat"/>
                <a:sym typeface="Montserrat"/>
              </a:rPr>
              <a:t>contém chaves e valores</a:t>
            </a:r>
            <a:r>
              <a:rPr b="0" i="0" lang="pt-BR" sz="1300" u="none" cap="none" strike="noStrike">
                <a:solidFill>
                  <a:srgbClr val="292929"/>
                </a:solidFill>
                <a:highlight>
                  <a:srgbClr val="FFFFFF"/>
                </a:highlight>
                <a:latin typeface="Montserrat"/>
                <a:ea typeface="Montserrat"/>
                <a:cs typeface="Montserrat"/>
                <a:sym typeface="Montserrat"/>
              </a:rPr>
              <a:t>. Esses valores podem ser qualquer tipo de dado, um texto, um número, um JSON e eles podem ser recuperados fazendo referência a sua chave, fazendo com que sua consulta seja muito simples. Esses bancos são ótimos para quando você precisa </a:t>
            </a:r>
            <a:r>
              <a:rPr b="1" i="0" lang="pt-BR" sz="1300" u="none" cap="none" strike="noStrike">
                <a:solidFill>
                  <a:srgbClr val="292929"/>
                </a:solidFill>
                <a:highlight>
                  <a:srgbClr val="FFFFFF"/>
                </a:highlight>
                <a:latin typeface="Montserrat"/>
                <a:ea typeface="Montserrat"/>
                <a:cs typeface="Montserrat"/>
                <a:sym typeface="Montserrat"/>
              </a:rPr>
              <a:t>armazenar</a:t>
            </a:r>
            <a:r>
              <a:rPr b="0" i="0" lang="pt-BR" sz="1300" u="none" cap="none" strike="noStrike">
                <a:solidFill>
                  <a:srgbClr val="292929"/>
                </a:solidFill>
                <a:highlight>
                  <a:srgbClr val="FFFFFF"/>
                </a:highlight>
                <a:latin typeface="Montserrat"/>
                <a:ea typeface="Montserrat"/>
                <a:cs typeface="Montserrat"/>
                <a:sym typeface="Montserrat"/>
              </a:rPr>
              <a:t> </a:t>
            </a:r>
            <a:r>
              <a:rPr b="1" i="0" lang="pt-BR" sz="1300" u="none" cap="none" strike="noStrike">
                <a:solidFill>
                  <a:srgbClr val="292929"/>
                </a:solidFill>
                <a:highlight>
                  <a:srgbClr val="FFFFFF"/>
                </a:highlight>
                <a:latin typeface="Montserrat"/>
                <a:ea typeface="Montserrat"/>
                <a:cs typeface="Montserrat"/>
                <a:sym typeface="Montserrat"/>
              </a:rPr>
              <a:t>grandes quantidades de dados</a:t>
            </a:r>
            <a:r>
              <a:rPr b="0" i="0" lang="pt-BR" sz="1300" u="none" cap="none" strike="noStrike">
                <a:solidFill>
                  <a:srgbClr val="292929"/>
                </a:solidFill>
                <a:highlight>
                  <a:srgbClr val="FFFFFF"/>
                </a:highlight>
                <a:latin typeface="Montserrat"/>
                <a:ea typeface="Montserrat"/>
                <a:cs typeface="Montserrat"/>
                <a:sym typeface="Montserrat"/>
              </a:rPr>
              <a:t>, mas </a:t>
            </a:r>
            <a:r>
              <a:rPr b="1" i="0" lang="pt-BR" sz="1300" u="none" cap="none" strike="noStrike">
                <a:solidFill>
                  <a:srgbClr val="292929"/>
                </a:solidFill>
                <a:highlight>
                  <a:srgbClr val="FFFFFF"/>
                </a:highlight>
                <a:latin typeface="Montserrat"/>
                <a:ea typeface="Montserrat"/>
                <a:cs typeface="Montserrat"/>
                <a:sym typeface="Montserrat"/>
              </a:rPr>
              <a:t>não</a:t>
            </a:r>
            <a:r>
              <a:rPr b="0" i="0" lang="pt-BR" sz="1300" u="none" cap="none" strike="noStrike">
                <a:solidFill>
                  <a:srgbClr val="292929"/>
                </a:solidFill>
                <a:highlight>
                  <a:srgbClr val="FFFFFF"/>
                </a:highlight>
                <a:latin typeface="Montserrat"/>
                <a:ea typeface="Montserrat"/>
                <a:cs typeface="Montserrat"/>
                <a:sym typeface="Montserrat"/>
              </a:rPr>
              <a:t> </a:t>
            </a:r>
            <a:r>
              <a:rPr b="1" i="0" lang="pt-BR" sz="1300" u="none" cap="none" strike="noStrike">
                <a:solidFill>
                  <a:srgbClr val="292929"/>
                </a:solidFill>
                <a:highlight>
                  <a:srgbClr val="FFFFFF"/>
                </a:highlight>
                <a:latin typeface="Montserrat"/>
                <a:ea typeface="Montserrat"/>
                <a:cs typeface="Montserrat"/>
                <a:sym typeface="Montserrat"/>
              </a:rPr>
              <a:t>precisa</a:t>
            </a:r>
            <a:r>
              <a:rPr b="0" i="0" lang="pt-BR" sz="1300" u="none" cap="none" strike="noStrike">
                <a:solidFill>
                  <a:srgbClr val="292929"/>
                </a:solidFill>
                <a:highlight>
                  <a:srgbClr val="FFFFFF"/>
                </a:highlight>
                <a:latin typeface="Montserrat"/>
                <a:ea typeface="Montserrat"/>
                <a:cs typeface="Montserrat"/>
                <a:sym typeface="Montserrat"/>
              </a:rPr>
              <a:t> </a:t>
            </a:r>
            <a:r>
              <a:rPr b="1" i="0" lang="pt-BR" sz="1300" u="none" cap="none" strike="noStrike">
                <a:solidFill>
                  <a:srgbClr val="292929"/>
                </a:solidFill>
                <a:highlight>
                  <a:srgbClr val="FFFFFF"/>
                </a:highlight>
                <a:latin typeface="Montserrat"/>
                <a:ea typeface="Montserrat"/>
                <a:cs typeface="Montserrat"/>
                <a:sym typeface="Montserrat"/>
              </a:rPr>
              <a:t>executar</a:t>
            </a:r>
            <a:r>
              <a:rPr b="0" i="0" lang="pt-BR" sz="1300" u="none" cap="none" strike="noStrike">
                <a:solidFill>
                  <a:srgbClr val="292929"/>
                </a:solidFill>
                <a:highlight>
                  <a:srgbClr val="FFFFFF"/>
                </a:highlight>
                <a:latin typeface="Montserrat"/>
                <a:ea typeface="Montserrat"/>
                <a:cs typeface="Montserrat"/>
                <a:sym typeface="Montserrat"/>
              </a:rPr>
              <a:t> </a:t>
            </a:r>
            <a:r>
              <a:rPr b="1" i="0" lang="pt-BR" sz="1300" u="none" cap="none" strike="noStrike">
                <a:solidFill>
                  <a:srgbClr val="292929"/>
                </a:solidFill>
                <a:highlight>
                  <a:srgbClr val="FFFFFF"/>
                </a:highlight>
                <a:latin typeface="Montserrat"/>
                <a:ea typeface="Montserrat"/>
                <a:cs typeface="Montserrat"/>
                <a:sym typeface="Montserrat"/>
              </a:rPr>
              <a:t>consultas</a:t>
            </a:r>
            <a:r>
              <a:rPr b="0" i="0" lang="pt-BR" sz="1300" u="none" cap="none" strike="noStrike">
                <a:solidFill>
                  <a:srgbClr val="292929"/>
                </a:solidFill>
                <a:highlight>
                  <a:srgbClr val="FFFFFF"/>
                </a:highlight>
                <a:latin typeface="Montserrat"/>
                <a:ea typeface="Montserrat"/>
                <a:cs typeface="Montserrat"/>
                <a:sym typeface="Montserrat"/>
              </a:rPr>
              <a:t> </a:t>
            </a:r>
            <a:r>
              <a:rPr b="1" i="0" lang="pt-BR" sz="1300" u="none" cap="none" strike="noStrike">
                <a:solidFill>
                  <a:srgbClr val="292929"/>
                </a:solidFill>
                <a:highlight>
                  <a:srgbClr val="FFFFFF"/>
                </a:highlight>
                <a:latin typeface="Montserrat"/>
                <a:ea typeface="Montserrat"/>
                <a:cs typeface="Montserrat"/>
                <a:sym typeface="Montserrat"/>
              </a:rPr>
              <a:t>complexas</a:t>
            </a:r>
            <a:r>
              <a:rPr b="0" i="0" lang="pt-BR" sz="1300" u="none" cap="none" strike="noStrike">
                <a:solidFill>
                  <a:srgbClr val="292929"/>
                </a:solidFill>
                <a:highlight>
                  <a:srgbClr val="FFFFFF"/>
                </a:highlight>
                <a:latin typeface="Montserrat"/>
                <a:ea typeface="Montserrat"/>
                <a:cs typeface="Montserrat"/>
                <a:sym typeface="Montserrat"/>
              </a:rPr>
              <a:t> neles. Os usos mais comuns são ​​para armazenamento de d</a:t>
            </a:r>
            <a:r>
              <a:rPr b="1" i="0" lang="pt-BR" sz="1300" u="none" cap="none" strike="noStrike">
                <a:solidFill>
                  <a:srgbClr val="292929"/>
                </a:solidFill>
                <a:highlight>
                  <a:srgbClr val="FFFFFF"/>
                </a:highlight>
                <a:latin typeface="Montserrat"/>
                <a:ea typeface="Montserrat"/>
                <a:cs typeface="Montserrat"/>
                <a:sym typeface="Montserrat"/>
              </a:rPr>
              <a:t>ados em cache</a:t>
            </a:r>
            <a:r>
              <a:rPr b="0" i="0" lang="pt-BR" sz="1300" u="none" cap="none" strike="noStrike">
                <a:solidFill>
                  <a:srgbClr val="292929"/>
                </a:solidFill>
                <a:highlight>
                  <a:srgbClr val="FFFFFF"/>
                </a:highlight>
                <a:latin typeface="Montserrat"/>
                <a:ea typeface="Montserrat"/>
                <a:cs typeface="Montserrat"/>
                <a:sym typeface="Montserrat"/>
              </a:rPr>
              <a:t>. </a:t>
            </a:r>
            <a:r>
              <a:rPr b="1" i="0" lang="pt-BR" sz="1300" u="none" cap="none" strike="noStrike">
                <a:solidFill>
                  <a:srgbClr val="292929"/>
                </a:solidFill>
                <a:highlight>
                  <a:srgbClr val="FFFFFF"/>
                </a:highlight>
                <a:latin typeface="Montserrat"/>
                <a:ea typeface="Montserrat"/>
                <a:cs typeface="Montserrat"/>
                <a:sym typeface="Montserrat"/>
              </a:rPr>
              <a:t>Redis</a:t>
            </a:r>
            <a:r>
              <a:rPr b="0" i="0" lang="pt-BR" sz="1300" u="none" cap="none" strike="noStrike">
                <a:solidFill>
                  <a:srgbClr val="292929"/>
                </a:solidFill>
                <a:highlight>
                  <a:srgbClr val="FFFFFF"/>
                </a:highlight>
                <a:latin typeface="Montserrat"/>
                <a:ea typeface="Montserrat"/>
                <a:cs typeface="Montserrat"/>
                <a:sym typeface="Montserrat"/>
              </a:rPr>
              <a:t> e </a:t>
            </a:r>
            <a:r>
              <a:rPr b="1" i="0" lang="pt-BR" sz="1300" u="none" cap="none" strike="noStrike">
                <a:solidFill>
                  <a:srgbClr val="292929"/>
                </a:solidFill>
                <a:highlight>
                  <a:srgbClr val="FFFFFF"/>
                </a:highlight>
                <a:latin typeface="Montserrat"/>
                <a:ea typeface="Montserrat"/>
                <a:cs typeface="Montserrat"/>
                <a:sym typeface="Montserrat"/>
              </a:rPr>
              <a:t>DynamoDB</a:t>
            </a:r>
            <a:r>
              <a:rPr b="0" i="0" lang="pt-BR" sz="1300" u="none" cap="none" strike="noStrike">
                <a:solidFill>
                  <a:srgbClr val="292929"/>
                </a:solidFill>
                <a:highlight>
                  <a:srgbClr val="FFFFFF"/>
                </a:highlight>
                <a:latin typeface="Montserrat"/>
                <a:ea typeface="Montserrat"/>
                <a:cs typeface="Montserrat"/>
                <a:sym typeface="Montserrat"/>
              </a:rPr>
              <a:t> são provavelmente os bancos mais populares desse tipo.</a:t>
            </a:r>
            <a:endParaRPr b="0" i="0" sz="1300" u="none" cap="none" strike="noStrike">
              <a:solidFill>
                <a:srgbClr val="000000"/>
              </a:solidFill>
              <a:latin typeface="Courier New"/>
              <a:ea typeface="Courier New"/>
              <a:cs typeface="Courier New"/>
              <a:sym typeface="Courier New"/>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292929"/>
              </a:solidFill>
              <a:highlight>
                <a:srgbClr val="FFFFFF"/>
              </a:highlight>
              <a:latin typeface="Montserrat"/>
              <a:ea typeface="Montserrat"/>
              <a:cs typeface="Montserrat"/>
              <a:sym typeface="Montserrat"/>
            </a:endParaRPr>
          </a:p>
        </p:txBody>
      </p:sp>
      <p:graphicFrame>
        <p:nvGraphicFramePr>
          <p:cNvPr id="781" name="Google Shape;781;g119d4c14206_0_54"/>
          <p:cNvGraphicFramePr/>
          <p:nvPr/>
        </p:nvGraphicFramePr>
        <p:xfrm>
          <a:off x="614450" y="3240575"/>
          <a:ext cx="3000000" cy="3000000"/>
        </p:xfrm>
        <a:graphic>
          <a:graphicData uri="http://schemas.openxmlformats.org/drawingml/2006/table">
            <a:tbl>
              <a:tblPr>
                <a:solidFill>
                  <a:srgbClr val="FFFFFF"/>
                </a:solidFill>
                <a:tableStyleId>{E058583C-0CBC-4005-98CA-4F0188C42B88}</a:tableStyleId>
              </a:tblPr>
              <a:tblGrid>
                <a:gridCol w="523875"/>
                <a:gridCol w="6238875"/>
              </a:tblGrid>
              <a:tr h="390525">
                <a:tc>
                  <a:txBody>
                    <a:bodyPr/>
                    <a:lstStyle/>
                    <a:p>
                      <a:pPr indent="0" lvl="0" marL="0" marR="0" rtl="0" algn="l">
                        <a:lnSpc>
                          <a:spcPct val="115000"/>
                        </a:lnSpc>
                        <a:spcBef>
                          <a:spcPts val="0"/>
                        </a:spcBef>
                        <a:spcAft>
                          <a:spcPts val="0"/>
                        </a:spcAft>
                        <a:buClr>
                          <a:srgbClr val="000000"/>
                        </a:buClr>
                        <a:buSzPts val="1300"/>
                        <a:buFont typeface="Arial"/>
                        <a:buNone/>
                      </a:pPr>
                      <a:r>
                        <a:rPr lang="pt-BR" sz="1300" u="none" cap="none" strike="noStrike">
                          <a:highlight>
                            <a:srgbClr val="FFFFFF"/>
                          </a:highlight>
                          <a:latin typeface="Roboto"/>
                          <a:ea typeface="Roboto"/>
                          <a:cs typeface="Roboto"/>
                          <a:sym typeface="Roboto"/>
                        </a:rPr>
                        <a:t>1</a:t>
                      </a:r>
                      <a:endParaRPr sz="1300" u="none" cap="none" strike="noStrike">
                        <a:highlight>
                          <a:srgbClr val="FFFFFF"/>
                        </a:highlight>
                        <a:latin typeface="Roboto"/>
                        <a:ea typeface="Roboto"/>
                        <a:cs typeface="Roboto"/>
                        <a:sym typeface="Roboto"/>
                      </a:endParaRPr>
                    </a:p>
                  </a:txBody>
                  <a:tcPr marT="95250" marB="95250" marR="142875" marL="142875" anchor="ctr">
                    <a:lnT cap="flat" cmpd="sng" w="9525">
                      <a:solidFill>
                        <a:srgbClr val="E4E4E4"/>
                      </a:solidFill>
                      <a:prstDash val="solid"/>
                      <a:round/>
                      <a:headEnd len="sm" w="sm" type="none"/>
                      <a:tailEnd len="sm" w="sm" type="none"/>
                    </a:lnT>
                    <a:lnB cap="flat" cmpd="sng" w="9525">
                      <a:solidFill>
                        <a:srgbClr val="E4E4E4"/>
                      </a:solidFill>
                      <a:prstDash val="solid"/>
                      <a:round/>
                      <a:headEnd len="sm" w="sm" type="none"/>
                      <a:tailEnd len="sm" w="sm" type="none"/>
                    </a:lnB>
                    <a:solidFill>
                      <a:srgbClr val="FAFAFA"/>
                    </a:solidFill>
                  </a:tcPr>
                </a:tc>
                <a:tc>
                  <a:txBody>
                    <a:bodyPr/>
                    <a:lstStyle/>
                    <a:p>
                      <a:pPr indent="0" lvl="0" marL="0" marR="0" rtl="0" algn="l">
                        <a:lnSpc>
                          <a:spcPct val="115000"/>
                        </a:lnSpc>
                        <a:spcBef>
                          <a:spcPts val="0"/>
                        </a:spcBef>
                        <a:spcAft>
                          <a:spcPts val="0"/>
                        </a:spcAft>
                        <a:buClr>
                          <a:srgbClr val="000000"/>
                        </a:buClr>
                        <a:buSzPts val="1300"/>
                        <a:buFont typeface="Arial"/>
                        <a:buNone/>
                      </a:pPr>
                      <a:r>
                        <a:rPr lang="pt-BR" sz="1300" u="none" cap="none" strike="noStrike">
                          <a:highlight>
                            <a:srgbClr val="FAFAFA"/>
                          </a:highlight>
                          <a:latin typeface="Roboto"/>
                          <a:ea typeface="Roboto"/>
                          <a:cs typeface="Roboto"/>
                          <a:sym typeface="Roboto"/>
                        </a:rPr>
                        <a:t>{ “id”: 1, “nome”: “Terry Crews”, “idade”: 65, “pais”: “USA” }</a:t>
                      </a:r>
                      <a:endParaRPr sz="1300" u="none" cap="none" strike="noStrike">
                        <a:highlight>
                          <a:srgbClr val="FAFAFA"/>
                        </a:highlight>
                        <a:latin typeface="Roboto"/>
                        <a:ea typeface="Roboto"/>
                        <a:cs typeface="Roboto"/>
                        <a:sym typeface="Roboto"/>
                      </a:endParaRPr>
                    </a:p>
                  </a:txBody>
                  <a:tcPr marT="95250" marB="95250" marR="142875" marL="142875" anchor="ctr">
                    <a:lnT cap="flat" cmpd="sng" w="9525">
                      <a:solidFill>
                        <a:srgbClr val="E4E4E4"/>
                      </a:solidFill>
                      <a:prstDash val="solid"/>
                      <a:round/>
                      <a:headEnd len="sm" w="sm" type="none"/>
                      <a:tailEnd len="sm" w="sm" type="none"/>
                    </a:lnT>
                    <a:lnB cap="flat" cmpd="sng" w="9525">
                      <a:solidFill>
                        <a:srgbClr val="E4E4E4"/>
                      </a:solidFill>
                      <a:prstDash val="solid"/>
                      <a:round/>
                      <a:headEnd len="sm" w="sm" type="none"/>
                      <a:tailEnd len="sm" w="sm" type="none"/>
                    </a:lnB>
                    <a:solidFill>
                      <a:srgbClr val="FAFAFA"/>
                    </a:solidFill>
                  </a:tcPr>
                </a:tc>
              </a:tr>
              <a:tr h="390525">
                <a:tc>
                  <a:txBody>
                    <a:bodyPr/>
                    <a:lstStyle/>
                    <a:p>
                      <a:pPr indent="0" lvl="0" marL="0" marR="0" rtl="0" algn="l">
                        <a:lnSpc>
                          <a:spcPct val="115000"/>
                        </a:lnSpc>
                        <a:spcBef>
                          <a:spcPts val="0"/>
                        </a:spcBef>
                        <a:spcAft>
                          <a:spcPts val="0"/>
                        </a:spcAft>
                        <a:buClr>
                          <a:srgbClr val="000000"/>
                        </a:buClr>
                        <a:buSzPts val="1300"/>
                        <a:buFont typeface="Arial"/>
                        <a:buNone/>
                      </a:pPr>
                      <a:r>
                        <a:rPr lang="pt-BR" sz="1300" u="none" cap="none" strike="noStrike">
                          <a:highlight>
                            <a:srgbClr val="FFFFFF"/>
                          </a:highlight>
                          <a:latin typeface="Roboto"/>
                          <a:ea typeface="Roboto"/>
                          <a:cs typeface="Roboto"/>
                          <a:sym typeface="Roboto"/>
                        </a:rPr>
                        <a:t>2</a:t>
                      </a:r>
                      <a:endParaRPr sz="1300" u="none" cap="none" strike="noStrike">
                        <a:highlight>
                          <a:srgbClr val="FFFFFF"/>
                        </a:highlight>
                        <a:latin typeface="Roboto"/>
                        <a:ea typeface="Roboto"/>
                        <a:cs typeface="Roboto"/>
                        <a:sym typeface="Roboto"/>
                      </a:endParaRPr>
                    </a:p>
                  </a:txBody>
                  <a:tcPr marT="95250" marB="95250" marR="142875" marL="142875" anchor="ctr">
                    <a:lnT cap="flat" cmpd="sng" w="9525">
                      <a:solidFill>
                        <a:srgbClr val="E4E4E4"/>
                      </a:solidFill>
                      <a:prstDash val="solid"/>
                      <a:round/>
                      <a:headEnd len="sm" w="sm" type="none"/>
                      <a:tailEnd len="sm" w="sm" type="none"/>
                    </a:lnT>
                    <a:lnB cap="flat" cmpd="sng" w="9525">
                      <a:solidFill>
                        <a:srgbClr val="E4E4E4"/>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300"/>
                        <a:buFont typeface="Arial"/>
                        <a:buNone/>
                      </a:pPr>
                      <a:r>
                        <a:rPr lang="pt-BR" sz="1300" u="none" cap="none" strike="noStrike">
                          <a:highlight>
                            <a:srgbClr val="FFFFFF"/>
                          </a:highlight>
                          <a:latin typeface="Roboto"/>
                          <a:ea typeface="Roboto"/>
                          <a:cs typeface="Roboto"/>
                          <a:sym typeface="Roboto"/>
                        </a:rPr>
                        <a:t>Henrique Marques Fernandes</a:t>
                      </a:r>
                      <a:endParaRPr sz="1300" u="none" cap="none" strike="noStrike">
                        <a:highlight>
                          <a:srgbClr val="FFFFFF"/>
                        </a:highlight>
                        <a:latin typeface="Roboto"/>
                        <a:ea typeface="Roboto"/>
                        <a:cs typeface="Roboto"/>
                        <a:sym typeface="Roboto"/>
                      </a:endParaRPr>
                    </a:p>
                  </a:txBody>
                  <a:tcPr marT="95250" marB="95250" marR="142875" marL="142875" anchor="ctr">
                    <a:lnT cap="flat" cmpd="sng" w="9525">
                      <a:solidFill>
                        <a:srgbClr val="E4E4E4"/>
                      </a:solidFill>
                      <a:prstDash val="solid"/>
                      <a:round/>
                      <a:headEnd len="sm" w="sm" type="none"/>
                      <a:tailEnd len="sm" w="sm" type="none"/>
                    </a:lnT>
                    <a:lnB cap="flat" cmpd="sng" w="9525">
                      <a:solidFill>
                        <a:srgbClr val="E4E4E4"/>
                      </a:solidFill>
                      <a:prstDash val="solid"/>
                      <a:round/>
                      <a:headEnd len="sm" w="sm" type="none"/>
                      <a:tailEnd len="sm" w="sm" type="none"/>
                    </a:lnB>
                  </a:tcPr>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pic>
        <p:nvPicPr>
          <p:cNvPr id="786" name="Google Shape;786;g119d4c14206_0_112"/>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787" name="Google Shape;787;g119d4c14206_0_112"/>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788" name="Google Shape;788;g119d4c14206_0_112"/>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789" name="Google Shape;789;g119d4c14206_0_112"/>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790" name="Google Shape;790;g119d4c14206_0_112"/>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791" name="Google Shape;791;g119d4c14206_0_112"/>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9. Banco de dados não relacional</a:t>
            </a:r>
            <a:endParaRPr b="1" sz="3300">
              <a:solidFill>
                <a:srgbClr val="0086FF"/>
              </a:solidFill>
            </a:endParaRPr>
          </a:p>
        </p:txBody>
      </p:sp>
      <p:sp>
        <p:nvSpPr>
          <p:cNvPr id="792" name="Google Shape;792;g119d4c14206_0_112"/>
          <p:cNvSpPr txBox="1"/>
          <p:nvPr/>
        </p:nvSpPr>
        <p:spPr>
          <a:xfrm>
            <a:off x="563375" y="782500"/>
            <a:ext cx="6864900" cy="23859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9.4 Tipos de banco de dados NoSQL</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Grafo: </a:t>
            </a:r>
            <a:r>
              <a:rPr b="0" i="0" lang="pt-BR" sz="1300" u="none" cap="none" strike="noStrike">
                <a:solidFill>
                  <a:srgbClr val="000000"/>
                </a:solidFill>
                <a:latin typeface="Montserrat"/>
                <a:ea typeface="Montserrat"/>
                <a:cs typeface="Montserrat"/>
                <a:sym typeface="Montserrat"/>
              </a:rPr>
              <a:t>Este banco de dados organiza os dados como </a:t>
            </a:r>
            <a:r>
              <a:rPr b="1" i="0" lang="pt-BR" sz="1300" u="none" cap="none" strike="noStrike">
                <a:solidFill>
                  <a:srgbClr val="000000"/>
                </a:solidFill>
                <a:latin typeface="Montserrat"/>
                <a:ea typeface="Montserrat"/>
                <a:cs typeface="Montserrat"/>
                <a:sym typeface="Montserrat"/>
              </a:rPr>
              <a:t>nós</a:t>
            </a:r>
            <a:r>
              <a:rPr b="0" i="0" lang="pt-BR" sz="1300" u="none" cap="none" strike="noStrike">
                <a:solidFill>
                  <a:srgbClr val="000000"/>
                </a:solidFill>
                <a:latin typeface="Montserrat"/>
                <a:ea typeface="Montserrat"/>
                <a:cs typeface="Montserrat"/>
                <a:sym typeface="Montserrat"/>
              </a:rPr>
              <a:t> e </a:t>
            </a:r>
            <a:r>
              <a:rPr b="1" i="0" lang="pt-BR" sz="1300" u="none" cap="none" strike="noStrike">
                <a:solidFill>
                  <a:srgbClr val="000000"/>
                </a:solidFill>
                <a:latin typeface="Montserrat"/>
                <a:ea typeface="Montserrat"/>
                <a:cs typeface="Montserrat"/>
                <a:sym typeface="Montserrat"/>
              </a:rPr>
              <a:t>relacionamentos</a:t>
            </a:r>
            <a:r>
              <a:rPr b="0" i="0" lang="pt-BR" sz="1300" u="none" cap="none" strike="noStrike">
                <a:solidFill>
                  <a:srgbClr val="000000"/>
                </a:solidFill>
                <a:latin typeface="Montserrat"/>
                <a:ea typeface="Montserrat"/>
                <a:cs typeface="Montserrat"/>
                <a:sym typeface="Montserrat"/>
              </a:rPr>
              <a:t>, que mostram as </a:t>
            </a:r>
            <a:r>
              <a:rPr b="1" i="0" lang="pt-BR" sz="1300" u="none" cap="none" strike="noStrike">
                <a:solidFill>
                  <a:srgbClr val="000000"/>
                </a:solidFill>
                <a:latin typeface="Montserrat"/>
                <a:ea typeface="Montserrat"/>
                <a:cs typeface="Montserrat"/>
                <a:sym typeface="Montserrat"/>
              </a:rPr>
              <a:t>conexões</a:t>
            </a:r>
            <a:r>
              <a:rPr b="0" i="0" lang="pt-BR" sz="1300" u="none" cap="none" strike="noStrike">
                <a:solidFill>
                  <a:srgbClr val="000000"/>
                </a:solidFill>
                <a:latin typeface="Montserrat"/>
                <a:ea typeface="Montserrat"/>
                <a:cs typeface="Montserrat"/>
                <a:sym typeface="Montserrat"/>
              </a:rPr>
              <a:t> entre os </a:t>
            </a:r>
            <a:r>
              <a:rPr b="1" i="0" lang="pt-BR" sz="1300" u="none" cap="none" strike="noStrike">
                <a:solidFill>
                  <a:srgbClr val="000000"/>
                </a:solidFill>
                <a:latin typeface="Montserrat"/>
                <a:ea typeface="Montserrat"/>
                <a:cs typeface="Montserrat"/>
                <a:sym typeface="Montserrat"/>
              </a:rPr>
              <a:t>nós</a:t>
            </a:r>
            <a:r>
              <a:rPr b="0" i="0" lang="pt-BR" sz="1300" u="none" cap="none" strike="noStrike">
                <a:solidFill>
                  <a:srgbClr val="000000"/>
                </a:solidFill>
                <a:latin typeface="Montserrat"/>
                <a:ea typeface="Montserrat"/>
                <a:cs typeface="Montserrat"/>
                <a:sym typeface="Montserrat"/>
              </a:rPr>
              <a:t>. Isso oferece suporte a uma representação de dados mais rica e completa. Bancos de dados gráficos são aplicados em redes sociais, sistemas de reserva e detecção de fraudes. Exemplo: Neo4j.</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292929"/>
              </a:solidFill>
              <a:highlight>
                <a:srgbClr val="FFFFFF"/>
              </a:highlight>
              <a:latin typeface="Montserrat"/>
              <a:ea typeface="Montserrat"/>
              <a:cs typeface="Montserrat"/>
              <a:sym typeface="Montserrat"/>
            </a:endParaRPr>
          </a:p>
        </p:txBody>
      </p:sp>
      <p:pic>
        <p:nvPicPr>
          <p:cNvPr id="793" name="Google Shape;793;g119d4c14206_0_112"/>
          <p:cNvPicPr preferRelativeResize="0"/>
          <p:nvPr/>
        </p:nvPicPr>
        <p:blipFill rotWithShape="1">
          <a:blip r:embed="rId8">
            <a:alphaModFix/>
          </a:blip>
          <a:srcRect b="0" l="0" r="0" t="0"/>
          <a:stretch/>
        </p:blipFill>
        <p:spPr>
          <a:xfrm>
            <a:off x="1564850" y="2084000"/>
            <a:ext cx="4590649" cy="28838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pic>
        <p:nvPicPr>
          <p:cNvPr id="798" name="Google Shape;798;g119d4c14206_0_127"/>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799" name="Google Shape;799;g119d4c14206_0_127"/>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800" name="Google Shape;800;g119d4c14206_0_127"/>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801" name="Google Shape;801;g119d4c14206_0_127"/>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802" name="Google Shape;802;g119d4c14206_0_127"/>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803" name="Google Shape;803;g119d4c14206_0_127"/>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9. Banco de dados não relacional</a:t>
            </a:r>
            <a:endParaRPr b="1" sz="3300">
              <a:solidFill>
                <a:srgbClr val="0086FF"/>
              </a:solidFill>
            </a:endParaRPr>
          </a:p>
        </p:txBody>
      </p:sp>
      <p:sp>
        <p:nvSpPr>
          <p:cNvPr id="804" name="Google Shape;804;g119d4c14206_0_127"/>
          <p:cNvSpPr txBox="1"/>
          <p:nvPr/>
        </p:nvSpPr>
        <p:spPr>
          <a:xfrm>
            <a:off x="563375" y="782500"/>
            <a:ext cx="6864900" cy="2786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9.4 Tipos de banco de dados NoSQL</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Colunar: </a:t>
            </a:r>
            <a:r>
              <a:rPr b="0" i="0" lang="pt-BR" sz="1300" u="none" cap="none" strike="noStrike">
                <a:solidFill>
                  <a:srgbClr val="000000"/>
                </a:solidFill>
                <a:latin typeface="Montserrat"/>
                <a:ea typeface="Montserrat"/>
                <a:cs typeface="Montserrat"/>
                <a:sym typeface="Montserrat"/>
              </a:rPr>
              <a:t>Ao invés de cada registro da tabela ficar armazenado em uma linha, o registro passa a ser armazenado em colunas separadas. Essa forma de armazenamento tem algumas vantagens, como exemplo a capacidade de compressão dos dados, se formos analisar a compressão de um banco onde os registros são armazenados em linha, encontraremos em uma mesma linha diferentes tipos (domínios) o que torna o processo mais complicado, já no banco orientado a colunas, cada coluna irá conter o mesmo tipo (domínio) de dado.</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292929"/>
              </a:solidFill>
              <a:highlight>
                <a:srgbClr val="FFFFFF"/>
              </a:highlight>
              <a:latin typeface="Montserrat"/>
              <a:ea typeface="Montserrat"/>
              <a:cs typeface="Montserrat"/>
              <a:sym typeface="Montserrat"/>
            </a:endParaRPr>
          </a:p>
        </p:txBody>
      </p:sp>
      <p:pic>
        <p:nvPicPr>
          <p:cNvPr id="805" name="Google Shape;805;g119d4c14206_0_127"/>
          <p:cNvPicPr preferRelativeResize="0"/>
          <p:nvPr/>
        </p:nvPicPr>
        <p:blipFill rotWithShape="1">
          <a:blip r:embed="rId8">
            <a:alphaModFix/>
          </a:blip>
          <a:srcRect b="0" l="0" r="0" t="0"/>
          <a:stretch/>
        </p:blipFill>
        <p:spPr>
          <a:xfrm>
            <a:off x="2040975" y="3003413"/>
            <a:ext cx="3543300" cy="1724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g11eb0e7fc98_0_688"/>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174" name="Google Shape;174;g11eb0e7fc98_0_688"/>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175" name="Google Shape;175;g11eb0e7fc98_0_688"/>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176" name="Google Shape;176;g11eb0e7fc98_0_688"/>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177" name="Google Shape;177;g11eb0e7fc98_0_688"/>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178" name="Google Shape;178;g11eb0e7fc98_0_688"/>
          <p:cNvSpPr txBox="1"/>
          <p:nvPr>
            <p:ph idx="1" type="body"/>
          </p:nvPr>
        </p:nvSpPr>
        <p:spPr>
          <a:xfrm>
            <a:off x="303500" y="87000"/>
            <a:ext cx="69936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800"/>
              <a:buNone/>
            </a:pPr>
            <a:r>
              <a:rPr b="1" lang="pt-BR" sz="1900">
                <a:solidFill>
                  <a:srgbClr val="0086FF"/>
                </a:solidFill>
                <a:latin typeface="Montserrat"/>
                <a:ea typeface="Montserrat"/>
                <a:cs typeface="Montserrat"/>
                <a:sym typeface="Montserrat"/>
              </a:rPr>
              <a:t>3. Instalando e configurando o PostgreSQL e DBeaver</a:t>
            </a:r>
            <a:endParaRPr b="1" sz="1900">
              <a:solidFill>
                <a:srgbClr val="0086FF"/>
              </a:solidFill>
              <a:latin typeface="Montserrat"/>
              <a:ea typeface="Montserrat"/>
              <a:cs typeface="Montserrat"/>
              <a:sym typeface="Montserrat"/>
            </a:endParaRPr>
          </a:p>
          <a:p>
            <a:pPr indent="0" lvl="0" marL="0" rtl="0" algn="ctr">
              <a:lnSpc>
                <a:spcPct val="115000"/>
              </a:lnSpc>
              <a:spcBef>
                <a:spcPts val="1600"/>
              </a:spcBef>
              <a:spcAft>
                <a:spcPts val="1600"/>
              </a:spcAft>
              <a:buSzPts val="1800"/>
              <a:buNone/>
            </a:pPr>
            <a:r>
              <a:t/>
            </a:r>
            <a:endParaRPr b="1" sz="1900">
              <a:solidFill>
                <a:srgbClr val="0086FF"/>
              </a:solidFill>
              <a:latin typeface="Montserrat"/>
              <a:ea typeface="Montserrat"/>
              <a:cs typeface="Montserrat"/>
              <a:sym typeface="Montserrat"/>
            </a:endParaRPr>
          </a:p>
        </p:txBody>
      </p:sp>
      <p:sp>
        <p:nvSpPr>
          <p:cNvPr id="179" name="Google Shape;179;g11eb0e7fc98_0_688"/>
          <p:cNvSpPr txBox="1"/>
          <p:nvPr/>
        </p:nvSpPr>
        <p:spPr>
          <a:xfrm>
            <a:off x="464875" y="745425"/>
            <a:ext cx="6864900" cy="1185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pt-BR" sz="1300">
                <a:solidFill>
                  <a:schemeClr val="dk1"/>
                </a:solidFill>
                <a:latin typeface="Montserrat"/>
                <a:ea typeface="Montserrat"/>
                <a:cs typeface="Montserrat"/>
                <a:sym typeface="Montserrat"/>
              </a:rPr>
              <a:t>3.1 </a:t>
            </a:r>
            <a:r>
              <a:rPr b="1" lang="pt-BR" sz="1300">
                <a:solidFill>
                  <a:schemeClr val="dk1"/>
                </a:solidFill>
                <a:highlight>
                  <a:schemeClr val="lt1"/>
                </a:highlight>
                <a:latin typeface="Montserrat"/>
                <a:ea typeface="Montserrat"/>
                <a:cs typeface="Montserrat"/>
                <a:sym typeface="Montserrat"/>
              </a:rPr>
              <a:t>Instalação do PostgreSQL no Windows</a:t>
            </a:r>
            <a:endParaRPr b="1" sz="13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None/>
            </a:pPr>
            <a:r>
              <a:rPr lang="pt-BR" sz="1300">
                <a:solidFill>
                  <a:schemeClr val="dk1"/>
                </a:solidFill>
                <a:highlight>
                  <a:schemeClr val="lt1"/>
                </a:highlight>
                <a:latin typeface="Montserrat"/>
                <a:ea typeface="Montserrat"/>
                <a:cs typeface="Montserrat"/>
                <a:sym typeface="Montserrat"/>
              </a:rPr>
              <a:t>Realize o download do instalador no link </a:t>
            </a:r>
            <a:r>
              <a:rPr lang="pt-BR" sz="1300" u="sng">
                <a:solidFill>
                  <a:schemeClr val="hlink"/>
                </a:solidFill>
                <a:highlight>
                  <a:schemeClr val="lt1"/>
                </a:highlight>
                <a:latin typeface="Montserrat"/>
                <a:ea typeface="Montserrat"/>
                <a:cs typeface="Montserrat"/>
                <a:sym typeface="Montserrat"/>
                <a:hlinkClick r:id="rId8"/>
              </a:rPr>
              <a:t>https://www.enterprisedb.com/downloads/postgres-postgresql-downloads</a:t>
            </a:r>
            <a:endParaRPr sz="13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None/>
            </a:pPr>
            <a:r>
              <a:t/>
            </a:r>
            <a:endParaRPr sz="1300">
              <a:latin typeface="Montserrat"/>
              <a:ea typeface="Montserrat"/>
              <a:cs typeface="Montserrat"/>
              <a:sym typeface="Montserrat"/>
            </a:endParaRPr>
          </a:p>
          <a:p>
            <a:pPr indent="0" lvl="0" marL="0" rtl="0" algn="l">
              <a:spcBef>
                <a:spcPts val="0"/>
              </a:spcBef>
              <a:spcAft>
                <a:spcPts val="0"/>
              </a:spcAft>
              <a:buNone/>
            </a:pPr>
            <a:r>
              <a:rPr lang="pt-BR" sz="1300">
                <a:latin typeface="Montserrat"/>
                <a:ea typeface="Montserrat"/>
                <a:cs typeface="Montserrat"/>
                <a:sym typeface="Montserrat"/>
              </a:rPr>
              <a:t>Após a finalização do download, execute o instalador:</a:t>
            </a:r>
            <a:endParaRPr sz="1300">
              <a:latin typeface="Montserrat"/>
              <a:ea typeface="Montserrat"/>
              <a:cs typeface="Montserrat"/>
              <a:sym typeface="Montserrat"/>
            </a:endParaRPr>
          </a:p>
        </p:txBody>
      </p:sp>
      <p:pic>
        <p:nvPicPr>
          <p:cNvPr id="180" name="Google Shape;180;g11eb0e7fc98_0_688"/>
          <p:cNvPicPr preferRelativeResize="0"/>
          <p:nvPr/>
        </p:nvPicPr>
        <p:blipFill>
          <a:blip r:embed="rId9">
            <a:alphaModFix/>
          </a:blip>
          <a:stretch>
            <a:fillRect/>
          </a:stretch>
        </p:blipFill>
        <p:spPr>
          <a:xfrm>
            <a:off x="867625" y="2060750"/>
            <a:ext cx="5865350" cy="22141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pic>
        <p:nvPicPr>
          <p:cNvPr id="810" name="Google Shape;810;g119d4c14206_0_66"/>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811" name="Google Shape;811;g119d4c14206_0_66"/>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812" name="Google Shape;812;g119d4c14206_0_66"/>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813" name="Google Shape;813;g119d4c14206_0_66"/>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814" name="Google Shape;814;g119d4c14206_0_66"/>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815" name="Google Shape;815;g119d4c14206_0_66"/>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9. Banco de dados não relacional</a:t>
            </a:r>
            <a:endParaRPr b="1" sz="3300">
              <a:solidFill>
                <a:srgbClr val="0086FF"/>
              </a:solidFill>
            </a:endParaRPr>
          </a:p>
        </p:txBody>
      </p:sp>
      <p:sp>
        <p:nvSpPr>
          <p:cNvPr id="816" name="Google Shape;816;g119d4c14206_0_66"/>
          <p:cNvSpPr txBox="1"/>
          <p:nvPr/>
        </p:nvSpPr>
        <p:spPr>
          <a:xfrm>
            <a:off x="563375" y="782500"/>
            <a:ext cx="6864900" cy="43869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9.4 Benefícios de um banco de dados NoSQL</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311150" lvl="0" marL="457200" marR="0" rtl="0" algn="just">
              <a:lnSpc>
                <a:spcPct val="100000"/>
              </a:lnSpc>
              <a:spcBef>
                <a:spcPts val="0"/>
              </a:spcBef>
              <a:spcAft>
                <a:spcPts val="0"/>
              </a:spcAft>
              <a:buClr>
                <a:srgbClr val="000000"/>
              </a:buClr>
              <a:buSzPts val="1300"/>
              <a:buFont typeface="Montserrat"/>
              <a:buChar char="●"/>
            </a:pPr>
            <a:r>
              <a:rPr b="1" i="0" lang="pt-BR" sz="1300" u="none" cap="none" strike="noStrike">
                <a:solidFill>
                  <a:srgbClr val="000000"/>
                </a:solidFill>
                <a:latin typeface="Montserrat"/>
                <a:ea typeface="Montserrat"/>
                <a:cs typeface="Montserrat"/>
                <a:sym typeface="Montserrat"/>
              </a:rPr>
              <a:t>Flexibilidade</a:t>
            </a:r>
            <a:r>
              <a:rPr b="0" i="0" lang="pt-BR" sz="1300" u="none" cap="none" strike="noStrike">
                <a:solidFill>
                  <a:srgbClr val="000000"/>
                </a:solidFill>
                <a:latin typeface="Montserrat"/>
                <a:ea typeface="Montserrat"/>
                <a:cs typeface="Montserrat"/>
                <a:sym typeface="Montserrat"/>
              </a:rPr>
              <a:t>: Com os bancos de </a:t>
            </a:r>
            <a:r>
              <a:rPr b="1" i="0" lang="pt-BR" sz="1300" u="none" cap="none" strike="noStrike">
                <a:solidFill>
                  <a:srgbClr val="000000"/>
                </a:solidFill>
                <a:latin typeface="Montserrat"/>
                <a:ea typeface="Montserrat"/>
                <a:cs typeface="Montserrat"/>
                <a:sym typeface="Montserrat"/>
              </a:rPr>
              <a:t>dados SQL</a:t>
            </a:r>
            <a:r>
              <a:rPr b="0" i="0" lang="pt-BR" sz="1300" u="none" cap="none" strike="noStrike">
                <a:solidFill>
                  <a:srgbClr val="000000"/>
                </a:solidFill>
                <a:latin typeface="Montserrat"/>
                <a:ea typeface="Montserrat"/>
                <a:cs typeface="Montserrat"/>
                <a:sym typeface="Montserrat"/>
              </a:rPr>
              <a:t>, os dados são </a:t>
            </a:r>
            <a:r>
              <a:rPr b="1" i="0" lang="pt-BR" sz="1300" u="none" cap="none" strike="noStrike">
                <a:solidFill>
                  <a:srgbClr val="000000"/>
                </a:solidFill>
                <a:latin typeface="Montserrat"/>
                <a:ea typeface="Montserrat"/>
                <a:cs typeface="Montserrat"/>
                <a:sym typeface="Montserrat"/>
              </a:rPr>
              <a:t>armazenados</a:t>
            </a:r>
            <a:r>
              <a:rPr b="0" i="0" lang="pt-BR" sz="1300" u="none" cap="none" strike="noStrike">
                <a:solidFill>
                  <a:srgbClr val="000000"/>
                </a:solidFill>
                <a:latin typeface="Montserrat"/>
                <a:ea typeface="Montserrat"/>
                <a:cs typeface="Montserrat"/>
                <a:sym typeface="Montserrat"/>
              </a:rPr>
              <a:t> em uma </a:t>
            </a:r>
            <a:r>
              <a:rPr b="1" i="0" lang="pt-BR" sz="1300" u="none" cap="none" strike="noStrike">
                <a:solidFill>
                  <a:srgbClr val="000000"/>
                </a:solidFill>
                <a:latin typeface="Montserrat"/>
                <a:ea typeface="Montserrat"/>
                <a:cs typeface="Montserrat"/>
                <a:sym typeface="Montserrat"/>
              </a:rPr>
              <a:t>estrutura</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predefinida</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muito mais rígida</a:t>
            </a:r>
            <a:r>
              <a:rPr b="0" i="0" lang="pt-BR" sz="1300" u="none" cap="none" strike="noStrike">
                <a:solidFill>
                  <a:srgbClr val="000000"/>
                </a:solidFill>
                <a:latin typeface="Montserrat"/>
                <a:ea typeface="Montserrat"/>
                <a:cs typeface="Montserrat"/>
                <a:sym typeface="Montserrat"/>
              </a:rPr>
              <a:t>. Mas com o </a:t>
            </a:r>
            <a:r>
              <a:rPr b="1" i="0" lang="pt-BR" sz="1300" u="none" cap="none" strike="noStrike">
                <a:solidFill>
                  <a:srgbClr val="000000"/>
                </a:solidFill>
                <a:latin typeface="Montserrat"/>
                <a:ea typeface="Montserrat"/>
                <a:cs typeface="Montserrat"/>
                <a:sym typeface="Montserrat"/>
              </a:rPr>
              <a:t>NoSQL</a:t>
            </a:r>
            <a:r>
              <a:rPr b="0" i="0" lang="pt-BR" sz="1300" u="none" cap="none" strike="noStrike">
                <a:solidFill>
                  <a:srgbClr val="000000"/>
                </a:solidFill>
                <a:latin typeface="Montserrat"/>
                <a:ea typeface="Montserrat"/>
                <a:cs typeface="Montserrat"/>
                <a:sym typeface="Montserrat"/>
              </a:rPr>
              <a:t>, os dados podem ser </a:t>
            </a:r>
            <a:r>
              <a:rPr b="1" i="0" lang="pt-BR" sz="1300" u="none" cap="none" strike="noStrike">
                <a:solidFill>
                  <a:srgbClr val="000000"/>
                </a:solidFill>
                <a:latin typeface="Montserrat"/>
                <a:ea typeface="Montserrat"/>
                <a:cs typeface="Montserrat"/>
                <a:sym typeface="Montserrat"/>
              </a:rPr>
              <a:t>armazenados</a:t>
            </a:r>
            <a:r>
              <a:rPr b="0" i="0" lang="pt-BR" sz="1300" u="none" cap="none" strike="noStrike">
                <a:solidFill>
                  <a:srgbClr val="000000"/>
                </a:solidFill>
                <a:latin typeface="Montserrat"/>
                <a:ea typeface="Montserrat"/>
                <a:cs typeface="Montserrat"/>
                <a:sym typeface="Montserrat"/>
              </a:rPr>
              <a:t> de uma forma mais livre, </a:t>
            </a:r>
            <a:r>
              <a:rPr b="1" i="0" lang="pt-BR" sz="1300" u="none" cap="none" strike="noStrike">
                <a:solidFill>
                  <a:srgbClr val="000000"/>
                </a:solidFill>
                <a:latin typeface="Montserrat"/>
                <a:ea typeface="Montserrat"/>
                <a:cs typeface="Montserrat"/>
                <a:sym typeface="Montserrat"/>
              </a:rPr>
              <a:t>sem</a:t>
            </a:r>
            <a:r>
              <a:rPr b="0" i="0" lang="pt-BR" sz="1300" u="none" cap="none" strike="noStrike">
                <a:solidFill>
                  <a:srgbClr val="000000"/>
                </a:solidFill>
                <a:latin typeface="Montserrat"/>
                <a:ea typeface="Montserrat"/>
                <a:cs typeface="Montserrat"/>
                <a:sym typeface="Montserrat"/>
              </a:rPr>
              <a:t> aqueles </a:t>
            </a:r>
            <a:r>
              <a:rPr b="1" i="0" lang="pt-BR" sz="1300" u="none" cap="none" strike="noStrike">
                <a:solidFill>
                  <a:srgbClr val="000000"/>
                </a:solidFill>
                <a:latin typeface="Montserrat"/>
                <a:ea typeface="Montserrat"/>
                <a:cs typeface="Montserrat"/>
                <a:sym typeface="Montserrat"/>
              </a:rPr>
              <a:t>esquemas rígidos</a:t>
            </a:r>
            <a:r>
              <a:rPr b="0" i="0" lang="pt-BR" sz="1300" u="none" cap="none" strike="noStrike">
                <a:solidFill>
                  <a:srgbClr val="000000"/>
                </a:solidFill>
                <a:latin typeface="Montserrat"/>
                <a:ea typeface="Montserrat"/>
                <a:cs typeface="Montserrat"/>
                <a:sym typeface="Montserrat"/>
              </a:rPr>
              <a:t>. Este design permite inovação e rápido desenvolvimento de aplicativos. Os desenvolvedores podem se concentrar na criação de sistemas para melhor atender seus clientes, sem preocupar-se com os esquemas. Os bancos de dados NoSQL podem lidar facilmente com qualquer formato de dados, como dados estruturados, semiestruturados e não estruturados em um único armazenamento de dados.</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00000"/>
              </a:lnSpc>
              <a:spcBef>
                <a:spcPts val="0"/>
              </a:spcBef>
              <a:spcAft>
                <a:spcPts val="0"/>
              </a:spcAft>
              <a:buClr>
                <a:srgbClr val="000000"/>
              </a:buClr>
              <a:buSzPts val="1300"/>
              <a:buFont typeface="Montserrat"/>
              <a:buChar char="●"/>
            </a:pPr>
            <a:r>
              <a:rPr b="1" i="0" lang="pt-BR" sz="1300" u="none" cap="none" strike="noStrike">
                <a:solidFill>
                  <a:srgbClr val="000000"/>
                </a:solidFill>
                <a:latin typeface="Montserrat"/>
                <a:ea typeface="Montserrat"/>
                <a:cs typeface="Montserrat"/>
                <a:sym typeface="Montserrat"/>
              </a:rPr>
              <a:t>Escalabilidade</a:t>
            </a:r>
            <a:r>
              <a:rPr b="0" i="0" lang="pt-BR" sz="1300" u="none" cap="none" strike="noStrike">
                <a:solidFill>
                  <a:srgbClr val="000000"/>
                </a:solidFill>
                <a:latin typeface="Montserrat"/>
                <a:ea typeface="Montserrat"/>
                <a:cs typeface="Montserrat"/>
                <a:sym typeface="Montserrat"/>
              </a:rPr>
              <a:t>: Em vez de escalar adicionando mais servidores, os bancos de dados NoSQL podem </a:t>
            </a:r>
            <a:r>
              <a:rPr b="1" i="0" lang="pt-BR" sz="1300" u="none" cap="none" strike="noStrike">
                <a:solidFill>
                  <a:srgbClr val="000000"/>
                </a:solidFill>
                <a:latin typeface="Montserrat"/>
                <a:ea typeface="Montserrat"/>
                <a:cs typeface="Montserrat"/>
                <a:sym typeface="Montserrat"/>
              </a:rPr>
              <a:t>escalar</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usando</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hardware comum</a:t>
            </a:r>
            <a:r>
              <a:rPr b="0" i="0" lang="pt-BR" sz="1300" u="none" cap="none" strike="noStrike">
                <a:solidFill>
                  <a:srgbClr val="000000"/>
                </a:solidFill>
                <a:latin typeface="Montserrat"/>
                <a:ea typeface="Montserrat"/>
                <a:cs typeface="Montserrat"/>
                <a:sym typeface="Montserrat"/>
              </a:rPr>
              <a:t>. Isso tem a capacidade de suportar o aumento do tráfego para atender à demanda com tempo de inatividade zero. Ao expandir, os bancos de dados NoSQL podem se tornar maiores e mais poderosos, e é por isso que eles se tornaram a opção preferida para conjuntos de dados em evolução.</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292929"/>
              </a:solidFill>
              <a:highlight>
                <a:srgbClr val="FFFFFF"/>
              </a:highlight>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292929"/>
              </a:solidFill>
              <a:highlight>
                <a:srgbClr val="FFFFFF"/>
              </a:highlight>
              <a:latin typeface="Montserrat"/>
              <a:ea typeface="Montserrat"/>
              <a:cs typeface="Montserrat"/>
              <a:sym typeface="Montserra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pic>
        <p:nvPicPr>
          <p:cNvPr id="821" name="Google Shape;821;g119d4c14206_0_78"/>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822" name="Google Shape;822;g119d4c14206_0_78"/>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823" name="Google Shape;823;g119d4c14206_0_78"/>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824" name="Google Shape;824;g119d4c14206_0_78"/>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825" name="Google Shape;825;g119d4c14206_0_78"/>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826" name="Google Shape;826;g119d4c14206_0_78"/>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9. Banco de dados não relacional</a:t>
            </a:r>
            <a:endParaRPr b="1" sz="3300">
              <a:solidFill>
                <a:srgbClr val="0086FF"/>
              </a:solidFill>
            </a:endParaRPr>
          </a:p>
        </p:txBody>
      </p:sp>
      <p:sp>
        <p:nvSpPr>
          <p:cNvPr id="827" name="Google Shape;827;g119d4c14206_0_78"/>
          <p:cNvSpPr txBox="1"/>
          <p:nvPr/>
        </p:nvSpPr>
        <p:spPr>
          <a:xfrm>
            <a:off x="563375" y="782500"/>
            <a:ext cx="6864900" cy="3186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9.4 Benefícios de um banco de dados NoSQL</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311150" lvl="0" marL="457200" marR="0" rtl="0" algn="just">
              <a:lnSpc>
                <a:spcPct val="100000"/>
              </a:lnSpc>
              <a:spcBef>
                <a:spcPts val="0"/>
              </a:spcBef>
              <a:spcAft>
                <a:spcPts val="0"/>
              </a:spcAft>
              <a:buClr>
                <a:srgbClr val="000000"/>
              </a:buClr>
              <a:buSzPts val="1300"/>
              <a:buFont typeface="Montserrat"/>
              <a:buChar char="●"/>
            </a:pPr>
            <a:r>
              <a:rPr b="1" i="0" lang="pt-BR" sz="1300" u="none" cap="none" strike="noStrike">
                <a:solidFill>
                  <a:srgbClr val="000000"/>
                </a:solidFill>
                <a:latin typeface="Montserrat"/>
                <a:ea typeface="Montserrat"/>
                <a:cs typeface="Montserrat"/>
                <a:sym typeface="Montserrat"/>
              </a:rPr>
              <a:t>Alto Desempenho: </a:t>
            </a:r>
            <a:r>
              <a:rPr b="0" i="0" lang="pt-BR" sz="1300" u="none" cap="none" strike="noStrike">
                <a:solidFill>
                  <a:srgbClr val="000000"/>
                </a:solidFill>
                <a:latin typeface="Montserrat"/>
                <a:ea typeface="Montserrat"/>
                <a:cs typeface="Montserrat"/>
                <a:sym typeface="Montserrat"/>
              </a:rPr>
              <a:t>A arquitetura de expansão de um banco de dados NoSQL pode ser particularmente valiosa quando o volume de dados ou o tráfego aumenta. Essa arquitetura garante </a:t>
            </a:r>
            <a:r>
              <a:rPr b="1" i="0" lang="pt-BR" sz="1300" u="none" cap="none" strike="noStrike">
                <a:solidFill>
                  <a:srgbClr val="000000"/>
                </a:solidFill>
                <a:latin typeface="Montserrat"/>
                <a:ea typeface="Montserrat"/>
                <a:cs typeface="Montserrat"/>
                <a:sym typeface="Montserrat"/>
              </a:rPr>
              <a:t>tempos de resposta rápidos</a:t>
            </a:r>
            <a:r>
              <a:rPr b="0" i="0" lang="pt-BR" sz="1300" u="none" cap="none" strike="noStrike">
                <a:solidFill>
                  <a:srgbClr val="000000"/>
                </a:solidFill>
                <a:latin typeface="Montserrat"/>
                <a:ea typeface="Montserrat"/>
                <a:cs typeface="Montserrat"/>
                <a:sym typeface="Montserrat"/>
              </a:rPr>
              <a:t> e </a:t>
            </a:r>
            <a:r>
              <a:rPr b="1" i="0" lang="pt-BR" sz="1300" u="none" cap="none" strike="noStrike">
                <a:solidFill>
                  <a:srgbClr val="000000"/>
                </a:solidFill>
                <a:latin typeface="Montserrat"/>
                <a:ea typeface="Montserrat"/>
                <a:cs typeface="Montserrat"/>
                <a:sym typeface="Montserrat"/>
              </a:rPr>
              <a:t>previsíveis</a:t>
            </a:r>
            <a:r>
              <a:rPr b="0" i="0" lang="pt-BR" sz="1300" u="none" cap="none" strike="noStrike">
                <a:solidFill>
                  <a:srgbClr val="000000"/>
                </a:solidFill>
                <a:latin typeface="Montserrat"/>
                <a:ea typeface="Montserrat"/>
                <a:cs typeface="Montserrat"/>
                <a:sym typeface="Montserrat"/>
              </a:rPr>
              <a:t> em </a:t>
            </a:r>
            <a:r>
              <a:rPr b="1" i="0" lang="pt-BR" sz="1300" u="none" cap="none" strike="noStrike">
                <a:solidFill>
                  <a:srgbClr val="000000"/>
                </a:solidFill>
                <a:latin typeface="Montserrat"/>
                <a:ea typeface="Montserrat"/>
                <a:cs typeface="Montserrat"/>
                <a:sym typeface="Montserrat"/>
              </a:rPr>
              <a:t>milissegundos</a:t>
            </a:r>
            <a:r>
              <a:rPr b="0" i="0" lang="pt-BR" sz="1300" u="none" cap="none" strike="noStrike">
                <a:solidFill>
                  <a:srgbClr val="000000"/>
                </a:solidFill>
                <a:latin typeface="Montserrat"/>
                <a:ea typeface="Montserrat"/>
                <a:cs typeface="Montserrat"/>
                <a:sym typeface="Montserrat"/>
              </a:rPr>
              <a:t> de um dígito. Os bancos de dados NoSQL também podem ingerir dados e entregá-los de forma rápida e confiável, e é por isso que os bancos de dados NoSQL são usados em aplicativos que coletam terabytes de dados todos os dias, ao mesmo tempo que exigem uma experiência de usuário altamente interativa. No gráfico abaixo, mostramos uma taxa de entrada de 300 leituras por segundo (linha azul) com uma latência de 95 no intervalo de 3-4 ms e uma taxa de entrada de 150 gravações por segundo (linha verde) com uma latência de 95 no intervalo de 4-5ms.</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292929"/>
              </a:solidFill>
              <a:highlight>
                <a:srgbClr val="FFFFFF"/>
              </a:highlight>
              <a:latin typeface="Montserrat"/>
              <a:ea typeface="Montserrat"/>
              <a:cs typeface="Montserrat"/>
              <a:sym typeface="Montserra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pic>
        <p:nvPicPr>
          <p:cNvPr id="832" name="Google Shape;832;g119d4c14206_0_90"/>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833" name="Google Shape;833;g119d4c14206_0_90"/>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834" name="Google Shape;834;g119d4c14206_0_90"/>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835" name="Google Shape;835;g119d4c14206_0_90"/>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836" name="Google Shape;836;g119d4c14206_0_90"/>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837" name="Google Shape;837;g119d4c14206_0_90"/>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9. Banco de dados não relacional</a:t>
            </a:r>
            <a:endParaRPr b="1" sz="3300">
              <a:solidFill>
                <a:srgbClr val="0086FF"/>
              </a:solidFill>
            </a:endParaRPr>
          </a:p>
        </p:txBody>
      </p:sp>
      <p:sp>
        <p:nvSpPr>
          <p:cNvPr id="838" name="Google Shape;838;g119d4c14206_0_90"/>
          <p:cNvSpPr txBox="1"/>
          <p:nvPr/>
        </p:nvSpPr>
        <p:spPr>
          <a:xfrm>
            <a:off x="563375" y="782500"/>
            <a:ext cx="6864900" cy="985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9.4 Benefícios de um banco de dados NoSQL</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311150" lvl="0" marL="457200" marR="0" rtl="0" algn="just">
              <a:lnSpc>
                <a:spcPct val="100000"/>
              </a:lnSpc>
              <a:spcBef>
                <a:spcPts val="0"/>
              </a:spcBef>
              <a:spcAft>
                <a:spcPts val="0"/>
              </a:spcAft>
              <a:buClr>
                <a:srgbClr val="000000"/>
              </a:buClr>
              <a:buSzPts val="1300"/>
              <a:buFont typeface="Montserrat"/>
              <a:buChar char="●"/>
            </a:pPr>
            <a:r>
              <a:rPr b="1" i="0" lang="pt-BR" sz="1300" u="none" cap="none" strike="noStrike">
                <a:solidFill>
                  <a:srgbClr val="000000"/>
                </a:solidFill>
                <a:latin typeface="Montserrat"/>
                <a:ea typeface="Montserrat"/>
                <a:cs typeface="Montserrat"/>
                <a:sym typeface="Montserrat"/>
              </a:rPr>
              <a:t>Alto Desempenho</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292929"/>
              </a:solidFill>
              <a:highlight>
                <a:srgbClr val="FFFFFF"/>
              </a:highlight>
              <a:latin typeface="Montserrat"/>
              <a:ea typeface="Montserrat"/>
              <a:cs typeface="Montserrat"/>
              <a:sym typeface="Montserrat"/>
            </a:endParaRPr>
          </a:p>
        </p:txBody>
      </p:sp>
      <p:pic>
        <p:nvPicPr>
          <p:cNvPr id="839" name="Google Shape;839;g119d4c14206_0_90"/>
          <p:cNvPicPr preferRelativeResize="0"/>
          <p:nvPr/>
        </p:nvPicPr>
        <p:blipFill rotWithShape="1">
          <a:blip r:embed="rId8">
            <a:alphaModFix/>
          </a:blip>
          <a:srcRect b="0" l="0" r="0" t="0"/>
          <a:stretch/>
        </p:blipFill>
        <p:spPr>
          <a:xfrm>
            <a:off x="799225" y="1445500"/>
            <a:ext cx="6252407" cy="35728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pic>
        <p:nvPicPr>
          <p:cNvPr id="844" name="Google Shape;844;g119d4c14206_0_101"/>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845" name="Google Shape;845;g119d4c14206_0_101"/>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846" name="Google Shape;846;g119d4c14206_0_101"/>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847" name="Google Shape;847;g119d4c14206_0_101"/>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848" name="Google Shape;848;g119d4c14206_0_101"/>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849" name="Google Shape;849;g119d4c14206_0_101"/>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9. Banco de dados não relacional</a:t>
            </a:r>
            <a:endParaRPr b="1" sz="3300">
              <a:solidFill>
                <a:srgbClr val="0086FF"/>
              </a:solidFill>
            </a:endParaRPr>
          </a:p>
        </p:txBody>
      </p:sp>
      <p:sp>
        <p:nvSpPr>
          <p:cNvPr id="850" name="Google Shape;850;g119d4c14206_0_101"/>
          <p:cNvSpPr txBox="1"/>
          <p:nvPr/>
        </p:nvSpPr>
        <p:spPr>
          <a:xfrm>
            <a:off x="563375" y="782500"/>
            <a:ext cx="6864900" cy="33864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9.4 Benefícios de um banco de dados NoSQL</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00000"/>
              </a:lnSpc>
              <a:spcBef>
                <a:spcPts val="0"/>
              </a:spcBef>
              <a:spcAft>
                <a:spcPts val="0"/>
              </a:spcAft>
              <a:buClr>
                <a:srgbClr val="000000"/>
              </a:buClr>
              <a:buSzPts val="1300"/>
              <a:buFont typeface="Montserrat"/>
              <a:buChar char="●"/>
            </a:pPr>
            <a:r>
              <a:rPr b="1" i="0" lang="pt-BR" sz="1300" u="none" cap="none" strike="noStrike">
                <a:solidFill>
                  <a:srgbClr val="000000"/>
                </a:solidFill>
                <a:latin typeface="Montserrat"/>
                <a:ea typeface="Montserrat"/>
                <a:cs typeface="Montserrat"/>
                <a:sym typeface="Montserrat"/>
              </a:rPr>
              <a:t>Disponibilidade:</a:t>
            </a:r>
            <a:r>
              <a:rPr b="0" i="0" lang="pt-BR" sz="1300" u="none" cap="none" strike="noStrike">
                <a:solidFill>
                  <a:srgbClr val="000000"/>
                </a:solidFill>
                <a:latin typeface="Montserrat"/>
                <a:ea typeface="Montserrat"/>
                <a:cs typeface="Montserrat"/>
                <a:sym typeface="Montserrat"/>
              </a:rPr>
              <a:t> Os bancos de dados NoSQL </a:t>
            </a:r>
            <a:r>
              <a:rPr b="1" i="0" lang="pt-BR" sz="1300" u="none" cap="none" strike="noStrike">
                <a:solidFill>
                  <a:srgbClr val="000000"/>
                </a:solidFill>
                <a:latin typeface="Montserrat"/>
                <a:ea typeface="Montserrat"/>
                <a:cs typeface="Montserrat"/>
                <a:sym typeface="Montserrat"/>
              </a:rPr>
              <a:t>replicam</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dados</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automaticamente</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em vários servidores</a:t>
            </a:r>
            <a:r>
              <a:rPr b="0" i="0" lang="pt-BR" sz="1300" u="none" cap="none" strike="noStrike">
                <a:solidFill>
                  <a:srgbClr val="000000"/>
                </a:solidFill>
                <a:latin typeface="Montserrat"/>
                <a:ea typeface="Montserrat"/>
                <a:cs typeface="Montserrat"/>
                <a:sym typeface="Montserrat"/>
              </a:rPr>
              <a:t>, data centers ou recursos de </a:t>
            </a:r>
            <a:r>
              <a:rPr b="1" i="0" lang="pt-BR" sz="1300" u="none" cap="none" strike="noStrike">
                <a:solidFill>
                  <a:srgbClr val="000000"/>
                </a:solidFill>
                <a:latin typeface="Montserrat"/>
                <a:ea typeface="Montserrat"/>
                <a:cs typeface="Montserrat"/>
                <a:sym typeface="Montserrat"/>
              </a:rPr>
              <a:t>nuvem</a:t>
            </a:r>
            <a:r>
              <a:rPr b="0" i="0" lang="pt-BR" sz="1300" u="none" cap="none" strike="noStrike">
                <a:solidFill>
                  <a:srgbClr val="000000"/>
                </a:solidFill>
                <a:latin typeface="Montserrat"/>
                <a:ea typeface="Montserrat"/>
                <a:cs typeface="Montserrat"/>
                <a:sym typeface="Montserrat"/>
              </a:rPr>
              <a:t>. Por sua vez, isso </a:t>
            </a:r>
            <a:r>
              <a:rPr b="1" i="0" lang="pt-BR" sz="1300" u="none" cap="none" strike="noStrike">
                <a:solidFill>
                  <a:srgbClr val="000000"/>
                </a:solidFill>
                <a:latin typeface="Montserrat"/>
                <a:ea typeface="Montserrat"/>
                <a:cs typeface="Montserrat"/>
                <a:sym typeface="Montserrat"/>
              </a:rPr>
              <a:t>minimiza</a:t>
            </a:r>
            <a:r>
              <a:rPr b="0" i="0" lang="pt-BR" sz="1300" u="none" cap="none" strike="noStrike">
                <a:solidFill>
                  <a:srgbClr val="000000"/>
                </a:solidFill>
                <a:latin typeface="Montserrat"/>
                <a:ea typeface="Montserrat"/>
                <a:cs typeface="Montserrat"/>
                <a:sym typeface="Montserrat"/>
              </a:rPr>
              <a:t> a </a:t>
            </a:r>
            <a:r>
              <a:rPr b="1" i="0" lang="pt-BR" sz="1300" u="none" cap="none" strike="noStrike">
                <a:solidFill>
                  <a:srgbClr val="000000"/>
                </a:solidFill>
                <a:latin typeface="Montserrat"/>
                <a:ea typeface="Montserrat"/>
                <a:cs typeface="Montserrat"/>
                <a:sym typeface="Montserrat"/>
              </a:rPr>
              <a:t>latência</a:t>
            </a:r>
            <a:r>
              <a:rPr b="0" i="0" lang="pt-BR" sz="1300" u="none" cap="none" strike="noStrike">
                <a:solidFill>
                  <a:srgbClr val="000000"/>
                </a:solidFill>
                <a:latin typeface="Montserrat"/>
                <a:ea typeface="Montserrat"/>
                <a:cs typeface="Montserrat"/>
                <a:sym typeface="Montserrat"/>
              </a:rPr>
              <a:t> para os </a:t>
            </a:r>
            <a:r>
              <a:rPr b="1" i="0" lang="pt-BR" sz="1300" u="none" cap="none" strike="noStrike">
                <a:solidFill>
                  <a:srgbClr val="000000"/>
                </a:solidFill>
                <a:latin typeface="Montserrat"/>
                <a:ea typeface="Montserrat"/>
                <a:cs typeface="Montserrat"/>
                <a:sym typeface="Montserrat"/>
              </a:rPr>
              <a:t>usuários</a:t>
            </a:r>
            <a:r>
              <a:rPr b="0" i="0" lang="pt-BR" sz="1300" u="none" cap="none" strike="noStrike">
                <a:solidFill>
                  <a:srgbClr val="000000"/>
                </a:solidFill>
                <a:latin typeface="Montserrat"/>
                <a:ea typeface="Montserrat"/>
                <a:cs typeface="Montserrat"/>
                <a:sym typeface="Montserrat"/>
              </a:rPr>
              <a:t>, não importa onde eles estejam localizados. Esse recurso também </a:t>
            </a:r>
            <a:r>
              <a:rPr b="1" i="0" lang="pt-BR" sz="1300" u="none" cap="none" strike="noStrike">
                <a:solidFill>
                  <a:srgbClr val="000000"/>
                </a:solidFill>
                <a:latin typeface="Montserrat"/>
                <a:ea typeface="Montserrat"/>
                <a:cs typeface="Montserrat"/>
                <a:sym typeface="Montserrat"/>
              </a:rPr>
              <a:t>reduz</a:t>
            </a:r>
            <a:r>
              <a:rPr b="0" i="0" lang="pt-BR" sz="1300" u="none" cap="none" strike="noStrike">
                <a:solidFill>
                  <a:srgbClr val="000000"/>
                </a:solidFill>
                <a:latin typeface="Montserrat"/>
                <a:ea typeface="Montserrat"/>
                <a:cs typeface="Montserrat"/>
                <a:sym typeface="Montserrat"/>
              </a:rPr>
              <a:t> a </a:t>
            </a:r>
            <a:r>
              <a:rPr b="1" i="0" lang="pt-BR" sz="1300" u="none" cap="none" strike="noStrike">
                <a:solidFill>
                  <a:srgbClr val="000000"/>
                </a:solidFill>
                <a:latin typeface="Montserrat"/>
                <a:ea typeface="Montserrat"/>
                <a:cs typeface="Montserrat"/>
                <a:sym typeface="Montserrat"/>
              </a:rPr>
              <a:t>carga</a:t>
            </a:r>
            <a:r>
              <a:rPr b="0" i="0" lang="pt-BR" sz="1300" u="none" cap="none" strike="noStrike">
                <a:solidFill>
                  <a:srgbClr val="000000"/>
                </a:solidFill>
                <a:latin typeface="Montserrat"/>
                <a:ea typeface="Montserrat"/>
                <a:cs typeface="Montserrat"/>
                <a:sym typeface="Montserrat"/>
              </a:rPr>
              <a:t> de </a:t>
            </a:r>
            <a:r>
              <a:rPr b="1" i="0" lang="pt-BR" sz="1300" u="none" cap="none" strike="noStrike">
                <a:solidFill>
                  <a:srgbClr val="000000"/>
                </a:solidFill>
                <a:latin typeface="Montserrat"/>
                <a:ea typeface="Montserrat"/>
                <a:cs typeface="Montserrat"/>
                <a:sym typeface="Montserrat"/>
              </a:rPr>
              <a:t>gerenciamento do banco de dados</a:t>
            </a:r>
            <a:r>
              <a:rPr b="0" i="0" lang="pt-BR" sz="1300" u="none" cap="none" strike="noStrike">
                <a:solidFill>
                  <a:srgbClr val="000000"/>
                </a:solidFill>
                <a:latin typeface="Montserrat"/>
                <a:ea typeface="Montserrat"/>
                <a:cs typeface="Montserrat"/>
                <a:sym typeface="Montserrat"/>
              </a:rPr>
              <a:t>, o que libera tempo para concentrar-se em outras prioridades.</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00000"/>
              </a:lnSpc>
              <a:spcBef>
                <a:spcPts val="0"/>
              </a:spcBef>
              <a:spcAft>
                <a:spcPts val="0"/>
              </a:spcAft>
              <a:buClr>
                <a:srgbClr val="000000"/>
              </a:buClr>
              <a:buSzPts val="1300"/>
              <a:buFont typeface="Montserrat"/>
              <a:buChar char="●"/>
            </a:pPr>
            <a:r>
              <a:rPr b="1" i="0" lang="pt-BR" sz="1300" u="none" cap="none" strike="noStrike">
                <a:solidFill>
                  <a:srgbClr val="000000"/>
                </a:solidFill>
                <a:latin typeface="Montserrat"/>
                <a:ea typeface="Montserrat"/>
                <a:cs typeface="Montserrat"/>
                <a:sym typeface="Montserrat"/>
              </a:rPr>
              <a:t>Altamente Funcional:</a:t>
            </a:r>
            <a:r>
              <a:rPr b="0" i="0" lang="pt-BR" sz="1300" u="none" cap="none" strike="noStrike">
                <a:solidFill>
                  <a:srgbClr val="000000"/>
                </a:solidFill>
                <a:latin typeface="Montserrat"/>
                <a:ea typeface="Montserrat"/>
                <a:cs typeface="Montserrat"/>
                <a:sym typeface="Montserrat"/>
              </a:rPr>
              <a:t> Os bancos de dados NoSQL são projetados para </a:t>
            </a:r>
            <a:r>
              <a:rPr b="1" i="0" lang="pt-BR" sz="1300" u="none" cap="none" strike="noStrike">
                <a:solidFill>
                  <a:srgbClr val="000000"/>
                </a:solidFill>
                <a:latin typeface="Montserrat"/>
                <a:ea typeface="Montserrat"/>
                <a:cs typeface="Montserrat"/>
                <a:sym typeface="Montserrat"/>
              </a:rPr>
              <a:t>armazenamentos de dados distribuídos</a:t>
            </a:r>
            <a:r>
              <a:rPr b="0" i="0" lang="pt-BR" sz="1300" u="none" cap="none" strike="noStrike">
                <a:solidFill>
                  <a:srgbClr val="000000"/>
                </a:solidFill>
                <a:latin typeface="Montserrat"/>
                <a:ea typeface="Montserrat"/>
                <a:cs typeface="Montserrat"/>
                <a:sym typeface="Montserrat"/>
              </a:rPr>
              <a:t> que têm necessidades de armazenamento de dados </a:t>
            </a:r>
            <a:r>
              <a:rPr b="1" i="0" lang="pt-BR" sz="1300" u="none" cap="none" strike="noStrike">
                <a:solidFill>
                  <a:srgbClr val="000000"/>
                </a:solidFill>
                <a:latin typeface="Montserrat"/>
                <a:ea typeface="Montserrat"/>
                <a:cs typeface="Montserrat"/>
                <a:sym typeface="Montserrat"/>
              </a:rPr>
              <a:t>extremamente grandes</a:t>
            </a:r>
            <a:r>
              <a:rPr b="0" i="0" lang="pt-BR" sz="1300" u="none" cap="none" strike="noStrike">
                <a:solidFill>
                  <a:srgbClr val="000000"/>
                </a:solidFill>
                <a:latin typeface="Montserrat"/>
                <a:ea typeface="Montserrat"/>
                <a:cs typeface="Montserrat"/>
                <a:sym typeface="Montserrat"/>
              </a:rPr>
              <a:t>. Isso é o que torna o NoSQL a escolha ideal para big data, aplicativos da web em tempo real, cliente 360, compras online, jogos online, Internet of things, redes sociais e aplicativos de publicidade online.</a:t>
            </a:r>
            <a:endParaRPr b="1" i="0" sz="12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292929"/>
              </a:solidFill>
              <a:highlight>
                <a:srgbClr val="FFFFFF"/>
              </a:highlight>
              <a:latin typeface="Montserrat"/>
              <a:ea typeface="Montserrat"/>
              <a:cs typeface="Montserrat"/>
              <a:sym typeface="Montserrat"/>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pic>
        <p:nvPicPr>
          <p:cNvPr id="855" name="Google Shape;855;g119d4c14206_0_14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856" name="Google Shape;856;g119d4c14206_0_141"/>
          <p:cNvPicPr preferRelativeResize="0"/>
          <p:nvPr/>
        </p:nvPicPr>
        <p:blipFill rotWithShape="1">
          <a:blip r:embed="rId4">
            <a:alphaModFix amt="47000"/>
          </a:blip>
          <a:srcRect b="0" l="0" r="0" t="0"/>
          <a:stretch/>
        </p:blipFill>
        <p:spPr>
          <a:xfrm>
            <a:off x="-1" y="0"/>
            <a:ext cx="9144000" cy="5143500"/>
          </a:xfrm>
          <a:prstGeom prst="rect">
            <a:avLst/>
          </a:prstGeom>
          <a:noFill/>
          <a:ln>
            <a:noFill/>
          </a:ln>
        </p:spPr>
      </p:pic>
      <p:pic>
        <p:nvPicPr>
          <p:cNvPr id="857" name="Google Shape;857;g119d4c14206_0_141"/>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858" name="Google Shape;858;g119d4c14206_0_141"/>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859" name="Google Shape;859;g119d4c14206_0_141"/>
          <p:cNvPicPr preferRelativeResize="0"/>
          <p:nvPr/>
        </p:nvPicPr>
        <p:blipFill rotWithShape="1">
          <a:blip r:embed="rId7">
            <a:alphaModFix/>
          </a:blip>
          <a:srcRect b="0" l="0" r="0" t="0"/>
          <a:stretch/>
        </p:blipFill>
        <p:spPr>
          <a:xfrm>
            <a:off x="7958950" y="165700"/>
            <a:ext cx="979600" cy="530300"/>
          </a:xfrm>
          <a:prstGeom prst="rect">
            <a:avLst/>
          </a:prstGeom>
          <a:noFill/>
          <a:ln>
            <a:noFill/>
          </a:ln>
        </p:spPr>
      </p:pic>
      <p:sp>
        <p:nvSpPr>
          <p:cNvPr id="860" name="Google Shape;860;g119d4c14206_0_141"/>
          <p:cNvSpPr txBox="1"/>
          <p:nvPr/>
        </p:nvSpPr>
        <p:spPr>
          <a:xfrm>
            <a:off x="607500" y="1617125"/>
            <a:ext cx="7929000" cy="723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500"/>
              <a:buFont typeface="Arial"/>
              <a:buNone/>
            </a:pPr>
            <a:r>
              <a:rPr b="1" i="0" lang="pt-BR" sz="3500" u="none" cap="none" strike="noStrike">
                <a:solidFill>
                  <a:srgbClr val="FFFFFF"/>
                </a:solidFill>
                <a:latin typeface="Montserrat"/>
                <a:ea typeface="Montserrat"/>
                <a:cs typeface="Montserrat"/>
                <a:sym typeface="Montserrat"/>
              </a:rPr>
              <a:t>10. Introdução ao MongoDB</a:t>
            </a:r>
            <a:endParaRPr b="1" i="0" sz="3500"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pic>
        <p:nvPicPr>
          <p:cNvPr id="865" name="Google Shape;865;g119d4c14206_0_150"/>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866" name="Google Shape;866;g119d4c14206_0_150"/>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867" name="Google Shape;867;g119d4c14206_0_150"/>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868" name="Google Shape;868;g119d4c14206_0_150"/>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869" name="Google Shape;869;g119d4c14206_0_150"/>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870" name="Google Shape;870;g119d4c14206_0_150"/>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10. Introdução ao MongoDB</a:t>
            </a:r>
            <a:endParaRPr b="1" sz="3300">
              <a:solidFill>
                <a:srgbClr val="0086FF"/>
              </a:solidFill>
            </a:endParaRPr>
          </a:p>
        </p:txBody>
      </p:sp>
      <p:sp>
        <p:nvSpPr>
          <p:cNvPr id="871" name="Google Shape;871;g119d4c14206_0_150"/>
          <p:cNvSpPr txBox="1"/>
          <p:nvPr/>
        </p:nvSpPr>
        <p:spPr>
          <a:xfrm>
            <a:off x="563375" y="782500"/>
            <a:ext cx="6864900" cy="2786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10.1 - Como funciona o MongoDB</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MongoDB</a:t>
            </a:r>
            <a:r>
              <a:rPr b="0" i="0" lang="pt-BR" sz="1300" u="none" cap="none" strike="noStrike">
                <a:solidFill>
                  <a:srgbClr val="000000"/>
                </a:solidFill>
                <a:latin typeface="Montserrat"/>
                <a:ea typeface="Montserrat"/>
                <a:cs typeface="Montserrat"/>
                <a:sym typeface="Montserrat"/>
              </a:rPr>
              <a:t> é um software de </a:t>
            </a:r>
            <a:r>
              <a:rPr b="1" i="0" lang="pt-BR" sz="1300" u="none" cap="none" strike="noStrike">
                <a:solidFill>
                  <a:srgbClr val="000000"/>
                </a:solidFill>
                <a:latin typeface="Montserrat"/>
                <a:ea typeface="Montserrat"/>
                <a:cs typeface="Montserrat"/>
                <a:sym typeface="Montserrat"/>
              </a:rPr>
              <a:t>banco de dados orientado</a:t>
            </a:r>
            <a:r>
              <a:rPr b="0" i="0" lang="pt-BR" sz="1300" u="none" cap="none" strike="noStrike">
                <a:solidFill>
                  <a:srgbClr val="000000"/>
                </a:solidFill>
                <a:latin typeface="Montserrat"/>
                <a:ea typeface="Montserrat"/>
                <a:cs typeface="Montserrat"/>
                <a:sym typeface="Montserrat"/>
              </a:rPr>
              <a:t> a documentos livre, de código aberto e multiplataforma, escrito na linguagem C++. Classificado como um programa de </a:t>
            </a:r>
            <a:r>
              <a:rPr b="1" i="0" lang="pt-BR" sz="1300" u="none" cap="none" strike="noStrike">
                <a:solidFill>
                  <a:srgbClr val="000000"/>
                </a:solidFill>
                <a:latin typeface="Montserrat"/>
                <a:ea typeface="Montserrat"/>
                <a:cs typeface="Montserrat"/>
                <a:sym typeface="Montserrat"/>
              </a:rPr>
              <a:t>banco de dados NoSQL</a:t>
            </a:r>
            <a:r>
              <a:rPr b="0" i="0" lang="pt-BR" sz="1300" u="none" cap="none" strike="noStrike">
                <a:solidFill>
                  <a:srgbClr val="000000"/>
                </a:solidFill>
                <a:latin typeface="Montserrat"/>
                <a:ea typeface="Montserrat"/>
                <a:cs typeface="Montserrat"/>
                <a:sym typeface="Montserrat"/>
              </a:rPr>
              <a:t>, o MongoDB usa </a:t>
            </a:r>
            <a:r>
              <a:rPr b="1" i="0" lang="pt-BR" sz="1300" u="none" cap="none" strike="noStrike">
                <a:solidFill>
                  <a:srgbClr val="000000"/>
                </a:solidFill>
                <a:latin typeface="Montserrat"/>
                <a:ea typeface="Montserrat"/>
                <a:cs typeface="Montserrat"/>
                <a:sym typeface="Montserrat"/>
              </a:rPr>
              <a:t>documentos</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semelhantes</a:t>
            </a:r>
            <a:r>
              <a:rPr b="0" i="0" lang="pt-BR" sz="1300" u="none" cap="none" strike="noStrike">
                <a:solidFill>
                  <a:srgbClr val="000000"/>
                </a:solidFill>
                <a:latin typeface="Montserrat"/>
                <a:ea typeface="Montserrat"/>
                <a:cs typeface="Montserrat"/>
                <a:sym typeface="Montserrat"/>
              </a:rPr>
              <a:t> a </a:t>
            </a:r>
            <a:r>
              <a:rPr b="1" i="0" lang="pt-BR" sz="1300" u="none" cap="none" strike="noStrike">
                <a:solidFill>
                  <a:srgbClr val="000000"/>
                </a:solidFill>
                <a:latin typeface="Montserrat"/>
                <a:ea typeface="Montserrat"/>
                <a:cs typeface="Montserrat"/>
                <a:sym typeface="Montserrat"/>
              </a:rPr>
              <a:t>JSON</a:t>
            </a:r>
            <a:r>
              <a:rPr b="0" i="0" lang="pt-BR" sz="1300" u="none" cap="none" strike="noStrike">
                <a:solidFill>
                  <a:srgbClr val="000000"/>
                </a:solidFill>
                <a:latin typeface="Montserrat"/>
                <a:ea typeface="Montserrat"/>
                <a:cs typeface="Montserrat"/>
                <a:sym typeface="Montserrat"/>
              </a:rPr>
              <a:t> com </a:t>
            </a:r>
            <a:r>
              <a:rPr b="1" i="0" lang="pt-BR" sz="1300" u="none" cap="none" strike="noStrike">
                <a:solidFill>
                  <a:srgbClr val="000000"/>
                </a:solidFill>
                <a:latin typeface="Montserrat"/>
                <a:ea typeface="Montserrat"/>
                <a:cs typeface="Montserrat"/>
                <a:sym typeface="Montserrat"/>
              </a:rPr>
              <a:t>esquemas</a:t>
            </a:r>
            <a:r>
              <a:rPr b="0" i="0" lang="pt-BR" sz="1300" u="none" cap="none" strike="noStrike">
                <a:solidFill>
                  <a:srgbClr val="000000"/>
                </a:solidFill>
                <a:latin typeface="Montserrat"/>
                <a:ea typeface="Montserrat"/>
                <a:cs typeface="Montserrat"/>
                <a:sym typeface="Montserrat"/>
              </a:rPr>
              <a:t>. É desenvolvido pela MongoDB Inc. e publicado sob uma combinação da GNU Affero General Public License e Licença Apache.</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Os itens não são relacionados, obrigatoriamente, e sua hierarquia é totalmente flexível. Por conta de seu banco de dados NoSQL, as informações são armazenadas nas coleções e documentos. As coleções são subpartes do banco geral, independentes.</a:t>
            </a:r>
            <a:endParaRPr b="0" i="0" sz="1300" u="none" cap="none" strike="noStrike">
              <a:solidFill>
                <a:srgbClr val="000000"/>
              </a:solidFill>
              <a:latin typeface="Montserrat"/>
              <a:ea typeface="Montserrat"/>
              <a:cs typeface="Montserrat"/>
              <a:sym typeface="Montserrat"/>
            </a:endParaRPr>
          </a:p>
        </p:txBody>
      </p:sp>
      <p:pic>
        <p:nvPicPr>
          <p:cNvPr id="872" name="Google Shape;872;g119d4c14206_0_150"/>
          <p:cNvPicPr preferRelativeResize="0"/>
          <p:nvPr/>
        </p:nvPicPr>
        <p:blipFill rotWithShape="1">
          <a:blip r:embed="rId8">
            <a:alphaModFix/>
          </a:blip>
          <a:srcRect b="0" l="0" r="0" t="0"/>
          <a:stretch/>
        </p:blipFill>
        <p:spPr>
          <a:xfrm>
            <a:off x="1038750" y="3236975"/>
            <a:ext cx="5914151" cy="19714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pic>
        <p:nvPicPr>
          <p:cNvPr id="877" name="Google Shape;877;g119d4c14206_0_172"/>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878" name="Google Shape;878;g119d4c14206_0_172"/>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879" name="Google Shape;879;g119d4c14206_0_172"/>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880" name="Google Shape;880;g119d4c14206_0_172"/>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881" name="Google Shape;881;g119d4c14206_0_172"/>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882" name="Google Shape;882;g119d4c14206_0_172"/>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10. Introdução ao MongoDB</a:t>
            </a:r>
            <a:endParaRPr b="1" sz="3300">
              <a:solidFill>
                <a:srgbClr val="0086FF"/>
              </a:solidFill>
            </a:endParaRPr>
          </a:p>
        </p:txBody>
      </p:sp>
      <p:sp>
        <p:nvSpPr>
          <p:cNvPr id="883" name="Google Shape;883;g119d4c14206_0_172"/>
          <p:cNvSpPr txBox="1"/>
          <p:nvPr/>
        </p:nvSpPr>
        <p:spPr>
          <a:xfrm>
            <a:off x="563375" y="782500"/>
            <a:ext cx="6864900" cy="23859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10.2 - Vantagens do MongoDB</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chemeClr val="dk1"/>
              </a:buClr>
              <a:buSzPts val="1100"/>
              <a:buFont typeface="Arial"/>
              <a:buNone/>
            </a:pPr>
            <a:r>
              <a:rPr b="0" i="0" lang="pt-BR" sz="1300" u="none" cap="none" strike="noStrike">
                <a:solidFill>
                  <a:srgbClr val="000000"/>
                </a:solidFill>
                <a:latin typeface="Montserrat"/>
                <a:ea typeface="Montserrat"/>
                <a:cs typeface="Montserrat"/>
                <a:sym typeface="Montserrat"/>
              </a:rPr>
              <a:t>O </a:t>
            </a:r>
            <a:r>
              <a:rPr b="1" i="0" lang="pt-BR" sz="1300" u="none" cap="none" strike="noStrike">
                <a:solidFill>
                  <a:srgbClr val="000000"/>
                </a:solidFill>
                <a:latin typeface="Montserrat"/>
                <a:ea typeface="Montserrat"/>
                <a:cs typeface="Montserrat"/>
                <a:sym typeface="Montserrat"/>
              </a:rPr>
              <a:t>MongoDB</a:t>
            </a:r>
            <a:r>
              <a:rPr b="0" i="0" lang="pt-BR" sz="1300" u="none" cap="none" strike="noStrike">
                <a:solidFill>
                  <a:srgbClr val="000000"/>
                </a:solidFill>
                <a:latin typeface="Montserrat"/>
                <a:ea typeface="Montserrat"/>
                <a:cs typeface="Montserrat"/>
                <a:sym typeface="Montserrat"/>
              </a:rPr>
              <a:t> contém </a:t>
            </a:r>
            <a:r>
              <a:rPr b="1" i="0" lang="pt-BR" sz="1300" u="none" cap="none" strike="noStrike">
                <a:solidFill>
                  <a:srgbClr val="000000"/>
                </a:solidFill>
                <a:latin typeface="Montserrat"/>
                <a:ea typeface="Montserrat"/>
                <a:cs typeface="Montserrat"/>
                <a:sym typeface="Montserrat"/>
              </a:rPr>
              <a:t>coleções</a:t>
            </a:r>
            <a:r>
              <a:rPr b="0" i="0" lang="pt-BR" sz="1300" u="none" cap="none" strike="noStrike">
                <a:solidFill>
                  <a:srgbClr val="000000"/>
                </a:solidFill>
                <a:latin typeface="Montserrat"/>
                <a:ea typeface="Montserrat"/>
                <a:cs typeface="Montserrat"/>
                <a:sym typeface="Montserrat"/>
              </a:rPr>
              <a:t>, assim como o banco de dados </a:t>
            </a:r>
            <a:r>
              <a:rPr b="1" i="0" lang="pt-BR" sz="1300" u="none" cap="none" strike="noStrike">
                <a:solidFill>
                  <a:srgbClr val="000000"/>
                </a:solidFill>
                <a:latin typeface="Montserrat"/>
                <a:ea typeface="Montserrat"/>
                <a:cs typeface="Montserrat"/>
                <a:sym typeface="Montserrat"/>
              </a:rPr>
              <a:t>PostgreSQL</a:t>
            </a:r>
            <a:r>
              <a:rPr b="0" i="0" lang="pt-BR" sz="1300" u="none" cap="none" strike="noStrike">
                <a:solidFill>
                  <a:srgbClr val="000000"/>
                </a:solidFill>
                <a:latin typeface="Montserrat"/>
                <a:ea typeface="Montserrat"/>
                <a:cs typeface="Montserrat"/>
                <a:sym typeface="Montserrat"/>
              </a:rPr>
              <a:t> contém </a:t>
            </a:r>
            <a:r>
              <a:rPr b="1" i="0" lang="pt-BR" sz="1300" u="none" cap="none" strike="noStrike">
                <a:solidFill>
                  <a:srgbClr val="000000"/>
                </a:solidFill>
                <a:latin typeface="Montserrat"/>
                <a:ea typeface="Montserrat"/>
                <a:cs typeface="Montserrat"/>
                <a:sym typeface="Montserrat"/>
              </a:rPr>
              <a:t>tabelas</a:t>
            </a:r>
            <a:r>
              <a:rPr b="0" i="0" lang="pt-BR" sz="1300" u="none" cap="none" strike="noStrike">
                <a:solidFill>
                  <a:srgbClr val="000000"/>
                </a:solidFill>
                <a:latin typeface="Montserrat"/>
                <a:ea typeface="Montserrat"/>
                <a:cs typeface="Montserrat"/>
                <a:sym typeface="Montserrat"/>
              </a:rPr>
              <a:t>. A sua vantagem é a </a:t>
            </a:r>
            <a:r>
              <a:rPr b="1" i="0" lang="pt-BR" sz="1300" u="none" cap="none" strike="noStrike">
                <a:solidFill>
                  <a:srgbClr val="000000"/>
                </a:solidFill>
                <a:latin typeface="Montserrat"/>
                <a:ea typeface="Montserrat"/>
                <a:cs typeface="Montserrat"/>
                <a:sym typeface="Montserrat"/>
              </a:rPr>
              <a:t>permissão</a:t>
            </a:r>
            <a:r>
              <a:rPr b="0" i="0" lang="pt-BR" sz="1300" u="none" cap="none" strike="noStrike">
                <a:solidFill>
                  <a:srgbClr val="000000"/>
                </a:solidFill>
                <a:latin typeface="Montserrat"/>
                <a:ea typeface="Montserrat"/>
                <a:cs typeface="Montserrat"/>
                <a:sym typeface="Montserrat"/>
              </a:rPr>
              <a:t> para </a:t>
            </a:r>
            <a:r>
              <a:rPr b="1" i="0" lang="pt-BR" sz="1300" u="none" cap="none" strike="noStrike">
                <a:solidFill>
                  <a:srgbClr val="000000"/>
                </a:solidFill>
                <a:latin typeface="Montserrat"/>
                <a:ea typeface="Montserrat"/>
                <a:cs typeface="Montserrat"/>
                <a:sym typeface="Montserrat"/>
              </a:rPr>
              <a:t>criar</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vários bancos de dados</a:t>
            </a:r>
            <a:r>
              <a:rPr b="0" i="0" lang="pt-BR" sz="1300" u="none" cap="none" strike="noStrike">
                <a:solidFill>
                  <a:srgbClr val="000000"/>
                </a:solidFill>
                <a:latin typeface="Montserrat"/>
                <a:ea typeface="Montserrat"/>
                <a:cs typeface="Montserrat"/>
                <a:sym typeface="Montserrat"/>
              </a:rPr>
              <a:t> e </a:t>
            </a:r>
            <a:r>
              <a:rPr b="1" i="0" lang="pt-BR" sz="1300" u="none" cap="none" strike="noStrike">
                <a:solidFill>
                  <a:srgbClr val="000000"/>
                </a:solidFill>
                <a:latin typeface="Montserrat"/>
                <a:ea typeface="Montserrat"/>
                <a:cs typeface="Montserrat"/>
                <a:sym typeface="Montserrat"/>
              </a:rPr>
              <a:t>várias coleções dentro do principal</a:t>
            </a:r>
            <a:r>
              <a:rPr b="0" i="0" lang="pt-BR" sz="1300" u="none" cap="none" strike="noStrike">
                <a:solidFill>
                  <a:srgbClr val="000000"/>
                </a:solidFill>
                <a:latin typeface="Montserrat"/>
                <a:ea typeface="Montserrat"/>
                <a:cs typeface="Montserrat"/>
                <a:sym typeface="Montserrat"/>
              </a:rPr>
              <a:t>.</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chemeClr val="dk1"/>
              </a:buClr>
              <a:buSzPts val="1100"/>
              <a:buFont typeface="Arial"/>
              <a:buNone/>
            </a:pPr>
            <a:r>
              <a:rPr b="0" i="0" lang="pt-BR" sz="1300" u="none" cap="none" strike="noStrike">
                <a:solidFill>
                  <a:srgbClr val="000000"/>
                </a:solidFill>
                <a:latin typeface="Montserrat"/>
                <a:ea typeface="Montserrat"/>
                <a:cs typeface="Montserrat"/>
                <a:sym typeface="Montserrat"/>
              </a:rPr>
              <a:t>Na </a:t>
            </a:r>
            <a:r>
              <a:rPr b="1" i="0" lang="pt-BR" sz="1300" u="none" cap="none" strike="noStrike">
                <a:solidFill>
                  <a:srgbClr val="000000"/>
                </a:solidFill>
                <a:latin typeface="Montserrat"/>
                <a:ea typeface="Montserrat"/>
                <a:cs typeface="Montserrat"/>
                <a:sym typeface="Montserrat"/>
              </a:rPr>
              <a:t>coleção</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estão documentos</a:t>
            </a:r>
            <a:r>
              <a:rPr b="0" i="0" lang="pt-BR" sz="1300" u="none" cap="none" strike="noStrike">
                <a:solidFill>
                  <a:srgbClr val="000000"/>
                </a:solidFill>
                <a:latin typeface="Montserrat"/>
                <a:ea typeface="Montserrat"/>
                <a:cs typeface="Montserrat"/>
                <a:sym typeface="Montserrat"/>
              </a:rPr>
              <a:t> que contêm os </a:t>
            </a:r>
            <a:r>
              <a:rPr b="1" i="0" lang="pt-BR" sz="1300" u="none" cap="none" strike="noStrike">
                <a:solidFill>
                  <a:srgbClr val="000000"/>
                </a:solidFill>
                <a:latin typeface="Montserrat"/>
                <a:ea typeface="Montserrat"/>
                <a:cs typeface="Montserrat"/>
                <a:sym typeface="Montserrat"/>
              </a:rPr>
              <a:t>dados</a:t>
            </a:r>
            <a:r>
              <a:rPr b="0" i="0" lang="pt-BR" sz="1300" u="none" cap="none" strike="noStrike">
                <a:solidFill>
                  <a:srgbClr val="000000"/>
                </a:solidFill>
                <a:latin typeface="Montserrat"/>
                <a:ea typeface="Montserrat"/>
                <a:cs typeface="Montserrat"/>
                <a:sym typeface="Montserrat"/>
              </a:rPr>
              <a:t> que vamos </a:t>
            </a:r>
            <a:r>
              <a:rPr b="1" i="0" lang="pt-BR" sz="1300" u="none" cap="none" strike="noStrike">
                <a:solidFill>
                  <a:srgbClr val="000000"/>
                </a:solidFill>
                <a:latin typeface="Montserrat"/>
                <a:ea typeface="Montserrat"/>
                <a:cs typeface="Montserrat"/>
                <a:sym typeface="Montserrat"/>
              </a:rPr>
              <a:t>armazenar</a:t>
            </a:r>
            <a:r>
              <a:rPr b="0" i="0" lang="pt-BR" sz="1300" u="none" cap="none" strike="noStrike">
                <a:solidFill>
                  <a:srgbClr val="000000"/>
                </a:solidFill>
                <a:latin typeface="Montserrat"/>
                <a:ea typeface="Montserrat"/>
                <a:cs typeface="Montserrat"/>
                <a:sym typeface="Montserrat"/>
              </a:rPr>
              <a:t> no </a:t>
            </a:r>
            <a:r>
              <a:rPr b="1" i="0" lang="pt-BR" sz="1300" u="none" cap="none" strike="noStrike">
                <a:solidFill>
                  <a:srgbClr val="000000"/>
                </a:solidFill>
                <a:latin typeface="Montserrat"/>
                <a:ea typeface="Montserrat"/>
                <a:cs typeface="Montserrat"/>
                <a:sym typeface="Montserrat"/>
              </a:rPr>
              <a:t>banco</a:t>
            </a:r>
            <a:r>
              <a:rPr b="0" i="0" lang="pt-BR" sz="1300" u="none" cap="none" strike="noStrike">
                <a:solidFill>
                  <a:srgbClr val="000000"/>
                </a:solidFill>
                <a:latin typeface="Montserrat"/>
                <a:ea typeface="Montserrat"/>
                <a:cs typeface="Montserrat"/>
                <a:sym typeface="Montserrat"/>
              </a:rPr>
              <a:t> do MongoDB, e uma </a:t>
            </a:r>
            <a:r>
              <a:rPr b="1" i="0" lang="pt-BR" sz="1300" u="none" cap="none" strike="noStrike">
                <a:solidFill>
                  <a:srgbClr val="000000"/>
                </a:solidFill>
                <a:latin typeface="Montserrat"/>
                <a:ea typeface="Montserrat"/>
                <a:cs typeface="Montserrat"/>
                <a:sym typeface="Montserrat"/>
              </a:rPr>
              <a:t>única</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coleção</a:t>
            </a:r>
            <a:r>
              <a:rPr b="0" i="0" lang="pt-BR" sz="1300" u="none" cap="none" strike="noStrike">
                <a:solidFill>
                  <a:srgbClr val="000000"/>
                </a:solidFill>
                <a:latin typeface="Montserrat"/>
                <a:ea typeface="Montserrat"/>
                <a:cs typeface="Montserrat"/>
                <a:sym typeface="Montserrat"/>
              </a:rPr>
              <a:t> pode </a:t>
            </a:r>
            <a:r>
              <a:rPr b="1" i="0" lang="pt-BR" sz="1300" u="none" cap="none" strike="noStrike">
                <a:solidFill>
                  <a:srgbClr val="000000"/>
                </a:solidFill>
                <a:latin typeface="Montserrat"/>
                <a:ea typeface="Montserrat"/>
                <a:cs typeface="Montserrat"/>
                <a:sym typeface="Montserrat"/>
              </a:rPr>
              <a:t>conter vários documentos</a:t>
            </a:r>
            <a:r>
              <a:rPr b="0" i="0" lang="pt-BR" sz="1300" u="none" cap="none" strike="noStrike">
                <a:solidFill>
                  <a:srgbClr val="000000"/>
                </a:solidFill>
                <a:latin typeface="Montserrat"/>
                <a:ea typeface="Montserrat"/>
                <a:cs typeface="Montserrat"/>
                <a:sym typeface="Montserrat"/>
              </a:rPr>
              <a:t>. Não existe esquema de tipo, isso significa que </a:t>
            </a:r>
            <a:r>
              <a:rPr b="1" i="0" lang="pt-BR" sz="1300" u="none" cap="none" strike="noStrike">
                <a:solidFill>
                  <a:srgbClr val="000000"/>
                </a:solidFill>
                <a:latin typeface="Montserrat"/>
                <a:ea typeface="Montserrat"/>
                <a:cs typeface="Montserrat"/>
                <a:sym typeface="Montserrat"/>
              </a:rPr>
              <a:t>não é necessário </a:t>
            </a:r>
            <a:r>
              <a:rPr b="0" i="0" lang="pt-BR" sz="1300" u="none" cap="none" strike="noStrike">
                <a:solidFill>
                  <a:srgbClr val="000000"/>
                </a:solidFill>
                <a:latin typeface="Montserrat"/>
                <a:ea typeface="Montserrat"/>
                <a:cs typeface="Montserrat"/>
                <a:sym typeface="Montserrat"/>
              </a:rPr>
              <a:t>que </a:t>
            </a:r>
            <a:r>
              <a:rPr b="1" i="0" lang="pt-BR" sz="1300" u="none" cap="none" strike="noStrike">
                <a:solidFill>
                  <a:srgbClr val="000000"/>
                </a:solidFill>
                <a:latin typeface="Montserrat"/>
                <a:ea typeface="Montserrat"/>
                <a:cs typeface="Montserrat"/>
                <a:sym typeface="Montserrat"/>
              </a:rPr>
              <a:t>um</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documento</a:t>
            </a:r>
            <a:r>
              <a:rPr b="0" i="0" lang="pt-BR" sz="1300" u="none" cap="none" strike="noStrike">
                <a:solidFill>
                  <a:srgbClr val="000000"/>
                </a:solidFill>
                <a:latin typeface="Montserrat"/>
                <a:ea typeface="Montserrat"/>
                <a:cs typeface="Montserrat"/>
                <a:sym typeface="Montserrat"/>
              </a:rPr>
              <a:t> seja </a:t>
            </a:r>
            <a:r>
              <a:rPr b="1" i="0" lang="pt-BR" sz="1300" u="none" cap="none" strike="noStrike">
                <a:solidFill>
                  <a:srgbClr val="000000"/>
                </a:solidFill>
                <a:latin typeface="Montserrat"/>
                <a:ea typeface="Montserrat"/>
                <a:cs typeface="Montserrat"/>
                <a:sym typeface="Montserrat"/>
              </a:rPr>
              <a:t>semelhante ao outro</a:t>
            </a:r>
            <a:r>
              <a:rPr b="0" i="0" lang="pt-BR" sz="1300" u="none" cap="none" strike="noStrike">
                <a:solidFill>
                  <a:srgbClr val="000000"/>
                </a:solidFill>
                <a:latin typeface="Montserrat"/>
                <a:ea typeface="Montserrat"/>
                <a:cs typeface="Montserrat"/>
                <a:sym typeface="Montserrat"/>
              </a:rPr>
              <a:t>.</a:t>
            </a:r>
            <a:endParaRPr b="0" i="0" sz="1000" u="none" cap="none" strike="noStrike">
              <a:solidFill>
                <a:schemeClr val="dk1"/>
              </a:solidFill>
              <a:highlight>
                <a:srgbClr val="FFFFFF"/>
              </a:highlight>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p:txBody>
      </p:sp>
      <p:pic>
        <p:nvPicPr>
          <p:cNvPr id="884" name="Google Shape;884;g119d4c14206_0_172"/>
          <p:cNvPicPr preferRelativeResize="0"/>
          <p:nvPr/>
        </p:nvPicPr>
        <p:blipFill rotWithShape="1">
          <a:blip r:embed="rId8">
            <a:alphaModFix/>
          </a:blip>
          <a:srcRect b="0" l="0" r="0" t="0"/>
          <a:stretch/>
        </p:blipFill>
        <p:spPr>
          <a:xfrm>
            <a:off x="1038750" y="3236975"/>
            <a:ext cx="5914151" cy="19714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pic>
        <p:nvPicPr>
          <p:cNvPr id="889" name="Google Shape;889;g119d4c14206_0_184"/>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890" name="Google Shape;890;g119d4c14206_0_184"/>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891" name="Google Shape;891;g119d4c14206_0_184"/>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892" name="Google Shape;892;g119d4c14206_0_184"/>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893" name="Google Shape;893;g119d4c14206_0_184"/>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894" name="Google Shape;894;g119d4c14206_0_184"/>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10. Introdução ao MongoDB</a:t>
            </a:r>
            <a:endParaRPr b="1" sz="3300">
              <a:solidFill>
                <a:srgbClr val="0086FF"/>
              </a:solidFill>
            </a:endParaRPr>
          </a:p>
        </p:txBody>
      </p:sp>
      <p:sp>
        <p:nvSpPr>
          <p:cNvPr id="895" name="Google Shape;895;g119d4c14206_0_184"/>
          <p:cNvSpPr txBox="1"/>
          <p:nvPr/>
        </p:nvSpPr>
        <p:spPr>
          <a:xfrm>
            <a:off x="563375" y="782500"/>
            <a:ext cx="6864900" cy="33864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10.2 - Vantagens do MongoDB</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Nos </a:t>
            </a:r>
            <a:r>
              <a:rPr b="1" i="0" lang="pt-BR" sz="1300" u="none" cap="none" strike="noStrike">
                <a:solidFill>
                  <a:srgbClr val="000000"/>
                </a:solidFill>
                <a:latin typeface="Montserrat"/>
                <a:ea typeface="Montserrat"/>
                <a:cs typeface="Montserrat"/>
                <a:sym typeface="Montserrat"/>
              </a:rPr>
              <a:t>documentos</a:t>
            </a:r>
            <a:r>
              <a:rPr b="0" i="0" lang="pt-BR" sz="1300" u="none" cap="none" strike="noStrike">
                <a:solidFill>
                  <a:srgbClr val="000000"/>
                </a:solidFill>
                <a:latin typeface="Montserrat"/>
                <a:ea typeface="Montserrat"/>
                <a:cs typeface="Montserrat"/>
                <a:sym typeface="Montserrat"/>
              </a:rPr>
              <a:t>, pode-se armazenar </a:t>
            </a:r>
            <a:r>
              <a:rPr b="1" i="0" lang="pt-BR" sz="1300" u="none" cap="none" strike="noStrike">
                <a:solidFill>
                  <a:srgbClr val="000000"/>
                </a:solidFill>
                <a:latin typeface="Montserrat"/>
                <a:ea typeface="Montserrat"/>
                <a:cs typeface="Montserrat"/>
                <a:sym typeface="Montserrat"/>
              </a:rPr>
              <a:t>dados aninhados</a:t>
            </a:r>
            <a:r>
              <a:rPr b="0" i="0" lang="pt-BR" sz="1300" u="none" cap="none" strike="noStrike">
                <a:solidFill>
                  <a:srgbClr val="000000"/>
                </a:solidFill>
                <a:latin typeface="Montserrat"/>
                <a:ea typeface="Montserrat"/>
                <a:cs typeface="Montserrat"/>
                <a:sym typeface="Montserrat"/>
              </a:rPr>
              <a:t>. Essa conexão de dados permite </a:t>
            </a:r>
            <a:r>
              <a:rPr b="1" i="0" lang="pt-BR" sz="1300" u="none" cap="none" strike="noStrike">
                <a:solidFill>
                  <a:srgbClr val="000000"/>
                </a:solidFill>
                <a:latin typeface="Montserrat"/>
                <a:ea typeface="Montserrat"/>
                <a:cs typeface="Montserrat"/>
                <a:sym typeface="Montserrat"/>
              </a:rPr>
              <a:t>criar</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relações</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complexas</a:t>
            </a:r>
            <a:r>
              <a:rPr b="0" i="0" lang="pt-BR" sz="1300" u="none" cap="none" strike="noStrike">
                <a:solidFill>
                  <a:srgbClr val="000000"/>
                </a:solidFill>
                <a:latin typeface="Montserrat"/>
                <a:ea typeface="Montserrat"/>
                <a:cs typeface="Montserrat"/>
                <a:sym typeface="Montserrat"/>
              </a:rPr>
              <a:t> entre eles e </a:t>
            </a:r>
            <a:r>
              <a:rPr b="1" i="0" lang="pt-BR" sz="1300" u="none" cap="none" strike="noStrike">
                <a:solidFill>
                  <a:srgbClr val="000000"/>
                </a:solidFill>
                <a:latin typeface="Montserrat"/>
                <a:ea typeface="Montserrat"/>
                <a:cs typeface="Montserrat"/>
                <a:sym typeface="Montserrat"/>
              </a:rPr>
              <a:t>armazená-los </a:t>
            </a:r>
            <a:r>
              <a:rPr b="0" i="0" lang="pt-BR" sz="1300" u="none" cap="none" strike="noStrike">
                <a:solidFill>
                  <a:srgbClr val="000000"/>
                </a:solidFill>
                <a:latin typeface="Montserrat"/>
                <a:ea typeface="Montserrat"/>
                <a:cs typeface="Montserrat"/>
                <a:sym typeface="Montserrat"/>
              </a:rPr>
              <a:t>no mesmo </a:t>
            </a:r>
            <a:r>
              <a:rPr b="1" i="0" lang="pt-BR" sz="1300" u="none" cap="none" strike="noStrike">
                <a:solidFill>
                  <a:srgbClr val="000000"/>
                </a:solidFill>
                <a:latin typeface="Montserrat"/>
                <a:ea typeface="Montserrat"/>
                <a:cs typeface="Montserrat"/>
                <a:sym typeface="Montserrat"/>
              </a:rPr>
              <a:t>documento</a:t>
            </a:r>
            <a:r>
              <a:rPr b="0" i="0" lang="pt-BR" sz="1300" u="none" cap="none" strike="noStrike">
                <a:solidFill>
                  <a:srgbClr val="000000"/>
                </a:solidFill>
                <a:latin typeface="Montserrat"/>
                <a:ea typeface="Montserrat"/>
                <a:cs typeface="Montserrat"/>
                <a:sym typeface="Montserrat"/>
              </a:rPr>
              <a:t>, o que torna o trabalho e a </a:t>
            </a:r>
            <a:r>
              <a:rPr b="1" i="0" lang="pt-BR" sz="1300" u="none" cap="none" strike="noStrike">
                <a:solidFill>
                  <a:srgbClr val="000000"/>
                </a:solidFill>
                <a:latin typeface="Montserrat"/>
                <a:ea typeface="Montserrat"/>
                <a:cs typeface="Montserrat"/>
                <a:sym typeface="Montserrat"/>
              </a:rPr>
              <a:t>busca</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mais eficientes</a:t>
            </a:r>
            <a:r>
              <a:rPr b="0" i="0" lang="pt-BR" sz="1300" u="none" cap="none" strike="noStrike">
                <a:solidFill>
                  <a:srgbClr val="000000"/>
                </a:solidFill>
                <a:latin typeface="Montserrat"/>
                <a:ea typeface="Montserrat"/>
                <a:cs typeface="Montserrat"/>
                <a:sym typeface="Montserrat"/>
              </a:rPr>
              <a:t> em </a:t>
            </a:r>
            <a:r>
              <a:rPr b="1" i="0" lang="pt-BR" sz="1300" u="none" cap="none" strike="noStrike">
                <a:solidFill>
                  <a:srgbClr val="000000"/>
                </a:solidFill>
                <a:latin typeface="Montserrat"/>
                <a:ea typeface="Montserrat"/>
                <a:cs typeface="Montserrat"/>
                <a:sym typeface="Montserrat"/>
              </a:rPr>
              <a:t>comparação</a:t>
            </a:r>
            <a:r>
              <a:rPr b="0" i="0" lang="pt-BR" sz="1300" u="none" cap="none" strike="noStrike">
                <a:solidFill>
                  <a:srgbClr val="000000"/>
                </a:solidFill>
                <a:latin typeface="Montserrat"/>
                <a:ea typeface="Montserrat"/>
                <a:cs typeface="Montserrat"/>
                <a:sym typeface="Montserrat"/>
              </a:rPr>
              <a:t> com o </a:t>
            </a:r>
            <a:r>
              <a:rPr b="1" i="0" lang="pt-BR" sz="1300" u="none" cap="none" strike="noStrike">
                <a:solidFill>
                  <a:srgbClr val="000000"/>
                </a:solidFill>
                <a:latin typeface="Montserrat"/>
                <a:ea typeface="Montserrat"/>
                <a:cs typeface="Montserrat"/>
                <a:sym typeface="Montserrat"/>
              </a:rPr>
              <a:t>SQL</a:t>
            </a:r>
            <a:r>
              <a:rPr b="0" i="0" lang="pt-BR" sz="1300" u="none" cap="none" strike="noStrike">
                <a:solidFill>
                  <a:srgbClr val="000000"/>
                </a:solidFill>
                <a:latin typeface="Montserrat"/>
                <a:ea typeface="Montserrat"/>
                <a:cs typeface="Montserrat"/>
                <a:sym typeface="Montserrat"/>
              </a:rPr>
              <a:t>. Além disso, podemos citar:</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00000"/>
              </a:lnSpc>
              <a:spcBef>
                <a:spcPts val="0"/>
              </a:spcBef>
              <a:spcAft>
                <a:spcPts val="0"/>
              </a:spcAft>
              <a:buClr>
                <a:srgbClr val="000000"/>
              </a:buClr>
              <a:buSzPts val="1300"/>
              <a:buFont typeface="Montserrat"/>
              <a:buChar char="●"/>
            </a:pPr>
            <a:r>
              <a:rPr b="1" i="0" lang="pt-BR" sz="1300" u="none" cap="none" strike="noStrike">
                <a:solidFill>
                  <a:srgbClr val="000000"/>
                </a:solidFill>
                <a:latin typeface="Montserrat"/>
                <a:ea typeface="Montserrat"/>
                <a:cs typeface="Montserrat"/>
                <a:sym typeface="Montserrat"/>
              </a:rPr>
              <a:t>Não</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precisa</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projetar</a:t>
            </a:r>
            <a:r>
              <a:rPr b="0" i="0" lang="pt-BR" sz="1300" u="none" cap="none" strike="noStrike">
                <a:solidFill>
                  <a:srgbClr val="000000"/>
                </a:solidFill>
                <a:latin typeface="Montserrat"/>
                <a:ea typeface="Montserrat"/>
                <a:cs typeface="Montserrat"/>
                <a:sym typeface="Montserrat"/>
              </a:rPr>
              <a:t> o </a:t>
            </a:r>
            <a:r>
              <a:rPr b="1" i="0" lang="pt-BR" sz="1300" u="none" cap="none" strike="noStrike">
                <a:solidFill>
                  <a:srgbClr val="000000"/>
                </a:solidFill>
                <a:latin typeface="Montserrat"/>
                <a:ea typeface="Montserrat"/>
                <a:cs typeface="Montserrat"/>
                <a:sym typeface="Montserrat"/>
              </a:rPr>
              <a:t>esquema</a:t>
            </a:r>
            <a:r>
              <a:rPr b="0" i="0" lang="pt-BR" sz="1300" u="none" cap="none" strike="noStrike">
                <a:solidFill>
                  <a:srgbClr val="000000"/>
                </a:solidFill>
                <a:latin typeface="Montserrat"/>
                <a:ea typeface="Montserrat"/>
                <a:cs typeface="Montserrat"/>
                <a:sym typeface="Montserrat"/>
              </a:rPr>
              <a:t> do banco de dados ao trabalhar com o mongoDB;</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00000"/>
              </a:lnSpc>
              <a:spcBef>
                <a:spcPts val="0"/>
              </a:spcBef>
              <a:spcAft>
                <a:spcPts val="0"/>
              </a:spcAft>
              <a:buClr>
                <a:srgbClr val="000000"/>
              </a:buClr>
              <a:buSzPts val="1300"/>
              <a:buFont typeface="Montserrat"/>
              <a:buChar char="●"/>
            </a:pPr>
            <a:r>
              <a:rPr b="1" i="0" lang="pt-BR" sz="1300" u="none" cap="none" strike="noStrike">
                <a:solidFill>
                  <a:srgbClr val="000000"/>
                </a:solidFill>
                <a:latin typeface="Montserrat"/>
                <a:ea typeface="Montserrat"/>
                <a:cs typeface="Montserrat"/>
                <a:sym typeface="Montserrat"/>
              </a:rPr>
              <a:t>Fornece</a:t>
            </a:r>
            <a:r>
              <a:rPr b="0" i="0" lang="pt-BR" sz="1300" u="none" cap="none" strike="noStrike">
                <a:solidFill>
                  <a:srgbClr val="000000"/>
                </a:solidFill>
                <a:latin typeface="Montserrat"/>
                <a:ea typeface="Montserrat"/>
                <a:cs typeface="Montserrat"/>
                <a:sym typeface="Montserrat"/>
              </a:rPr>
              <a:t> grande </a:t>
            </a:r>
            <a:r>
              <a:rPr b="1" i="0" lang="pt-BR" sz="1300" u="none" cap="none" strike="noStrike">
                <a:solidFill>
                  <a:srgbClr val="000000"/>
                </a:solidFill>
                <a:latin typeface="Montserrat"/>
                <a:ea typeface="Montserrat"/>
                <a:cs typeface="Montserrat"/>
                <a:sym typeface="Montserrat"/>
              </a:rPr>
              <a:t>flexibilidade</a:t>
            </a:r>
            <a:r>
              <a:rPr b="0" i="0" lang="pt-BR" sz="1300" u="none" cap="none" strike="noStrike">
                <a:solidFill>
                  <a:srgbClr val="000000"/>
                </a:solidFill>
                <a:latin typeface="Montserrat"/>
                <a:ea typeface="Montserrat"/>
                <a:cs typeface="Montserrat"/>
                <a:sym typeface="Montserrat"/>
              </a:rPr>
              <a:t> para os </a:t>
            </a:r>
            <a:r>
              <a:rPr b="1" i="0" lang="pt-BR" sz="1300" u="none" cap="none" strike="noStrike">
                <a:solidFill>
                  <a:srgbClr val="000000"/>
                </a:solidFill>
                <a:latin typeface="Montserrat"/>
                <a:ea typeface="Montserrat"/>
                <a:cs typeface="Montserrat"/>
                <a:sym typeface="Montserrat"/>
              </a:rPr>
              <a:t>campos</a:t>
            </a:r>
            <a:r>
              <a:rPr b="0" i="0" lang="pt-BR" sz="1300" u="none" cap="none" strike="noStrike">
                <a:solidFill>
                  <a:srgbClr val="000000"/>
                </a:solidFill>
                <a:latin typeface="Montserrat"/>
                <a:ea typeface="Montserrat"/>
                <a:cs typeface="Montserrat"/>
                <a:sym typeface="Montserrat"/>
              </a:rPr>
              <a:t> nos </a:t>
            </a:r>
            <a:r>
              <a:rPr b="1" i="0" lang="pt-BR" sz="1300" u="none" cap="none" strike="noStrike">
                <a:solidFill>
                  <a:srgbClr val="000000"/>
                </a:solidFill>
                <a:latin typeface="Montserrat"/>
                <a:ea typeface="Montserrat"/>
                <a:cs typeface="Montserrat"/>
                <a:sym typeface="Montserrat"/>
              </a:rPr>
              <a:t>documentos</a:t>
            </a:r>
            <a:r>
              <a:rPr b="0" i="0" lang="pt-BR" sz="1300" u="none" cap="none" strike="noStrike">
                <a:solidFill>
                  <a:srgbClr val="000000"/>
                </a:solidFill>
                <a:latin typeface="Montserrat"/>
                <a:ea typeface="Montserrat"/>
                <a:cs typeface="Montserrat"/>
                <a:sym typeface="Montserrat"/>
              </a:rPr>
              <a:t>;</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00000"/>
              </a:lnSpc>
              <a:spcBef>
                <a:spcPts val="0"/>
              </a:spcBef>
              <a:spcAft>
                <a:spcPts val="0"/>
              </a:spcAft>
              <a:buClr>
                <a:srgbClr val="000000"/>
              </a:buClr>
              <a:buSzPts val="1300"/>
              <a:buFont typeface="Montserrat"/>
              <a:buChar char="●"/>
            </a:pPr>
            <a:r>
              <a:rPr b="0" i="0" lang="pt-BR" sz="1300" u="none" cap="none" strike="noStrike">
                <a:solidFill>
                  <a:srgbClr val="000000"/>
                </a:solidFill>
                <a:latin typeface="Montserrat"/>
                <a:ea typeface="Montserrat"/>
                <a:cs typeface="Montserrat"/>
                <a:sym typeface="Montserrat"/>
              </a:rPr>
              <a:t>Trabalha com </a:t>
            </a:r>
            <a:r>
              <a:rPr b="1" i="0" lang="pt-BR" sz="1300" u="none" cap="none" strike="noStrike">
                <a:solidFill>
                  <a:srgbClr val="000000"/>
                </a:solidFill>
                <a:latin typeface="Montserrat"/>
                <a:ea typeface="Montserrat"/>
                <a:cs typeface="Montserrat"/>
                <a:sym typeface="Montserrat"/>
              </a:rPr>
              <a:t>dados heterogêneos;</a:t>
            </a:r>
            <a:endParaRPr b="1" i="0" sz="1300" u="none" cap="none" strike="noStrike">
              <a:solidFill>
                <a:srgbClr val="000000"/>
              </a:solidFill>
              <a:latin typeface="Montserrat"/>
              <a:ea typeface="Montserrat"/>
              <a:cs typeface="Montserrat"/>
              <a:sym typeface="Montserrat"/>
            </a:endParaRPr>
          </a:p>
          <a:p>
            <a:pPr indent="-311150" lvl="0" marL="457200" marR="0" rtl="0" algn="just">
              <a:lnSpc>
                <a:spcPct val="100000"/>
              </a:lnSpc>
              <a:spcBef>
                <a:spcPts val="0"/>
              </a:spcBef>
              <a:spcAft>
                <a:spcPts val="0"/>
              </a:spcAft>
              <a:buClr>
                <a:srgbClr val="000000"/>
              </a:buClr>
              <a:buSzPts val="1300"/>
              <a:buFont typeface="Montserrat"/>
              <a:buChar char="●"/>
            </a:pPr>
            <a:r>
              <a:rPr b="0" i="0" lang="pt-BR" sz="1300" u="none" cap="none" strike="noStrike">
                <a:solidFill>
                  <a:srgbClr val="000000"/>
                </a:solidFill>
                <a:latin typeface="Montserrat"/>
                <a:ea typeface="Montserrat"/>
                <a:cs typeface="Montserrat"/>
                <a:sym typeface="Montserrat"/>
              </a:rPr>
              <a:t>Não requer </a:t>
            </a:r>
            <a:r>
              <a:rPr b="1" i="0" lang="pt-BR" sz="1300" u="none" cap="none" strike="noStrike">
                <a:solidFill>
                  <a:srgbClr val="000000"/>
                </a:solidFill>
                <a:latin typeface="Montserrat"/>
                <a:ea typeface="Montserrat"/>
                <a:cs typeface="Montserrat"/>
                <a:sym typeface="Montserrat"/>
              </a:rPr>
              <a:t>nenhuma</a:t>
            </a:r>
            <a:r>
              <a:rPr b="0" i="0" lang="pt-BR" sz="1300" u="none" cap="none" strike="noStrike">
                <a:solidFill>
                  <a:srgbClr val="000000"/>
                </a:solidFill>
                <a:latin typeface="Montserrat"/>
                <a:ea typeface="Montserrat"/>
                <a:cs typeface="Montserrat"/>
                <a:sym typeface="Montserrat"/>
              </a:rPr>
              <a:t> adição ou </a:t>
            </a:r>
            <a:r>
              <a:rPr b="1" i="0" lang="pt-BR" sz="1300" u="none" cap="none" strike="noStrike">
                <a:solidFill>
                  <a:srgbClr val="000000"/>
                </a:solidFill>
                <a:latin typeface="Montserrat"/>
                <a:ea typeface="Montserrat"/>
                <a:cs typeface="Montserrat"/>
                <a:sym typeface="Montserrat"/>
              </a:rPr>
              <a:t>injeção</a:t>
            </a:r>
            <a:r>
              <a:rPr b="0" i="0" lang="pt-BR" sz="1300" u="none" cap="none" strike="noStrike">
                <a:solidFill>
                  <a:srgbClr val="000000"/>
                </a:solidFill>
                <a:latin typeface="Montserrat"/>
                <a:ea typeface="Montserrat"/>
                <a:cs typeface="Montserrat"/>
                <a:sym typeface="Montserrat"/>
              </a:rPr>
              <a:t> de </a:t>
            </a:r>
            <a:r>
              <a:rPr b="1" i="0" lang="pt-BR" sz="1300" u="none" cap="none" strike="noStrike">
                <a:solidFill>
                  <a:srgbClr val="000000"/>
                </a:solidFill>
                <a:latin typeface="Montserrat"/>
                <a:ea typeface="Montserrat"/>
                <a:cs typeface="Montserrat"/>
                <a:sym typeface="Montserrat"/>
              </a:rPr>
              <a:t>SQL</a:t>
            </a:r>
            <a:r>
              <a:rPr b="0" i="0" lang="pt-BR" sz="1300" u="none" cap="none" strike="noStrike">
                <a:solidFill>
                  <a:srgbClr val="000000"/>
                </a:solidFill>
                <a:latin typeface="Montserrat"/>
                <a:ea typeface="Montserrat"/>
                <a:cs typeface="Montserrat"/>
                <a:sym typeface="Montserrat"/>
              </a:rPr>
              <a:t>;</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00000"/>
              </a:lnSpc>
              <a:spcBef>
                <a:spcPts val="0"/>
              </a:spcBef>
              <a:spcAft>
                <a:spcPts val="0"/>
              </a:spcAft>
              <a:buClr>
                <a:srgbClr val="000000"/>
              </a:buClr>
              <a:buSzPts val="1300"/>
              <a:buFont typeface="Montserrat"/>
              <a:buChar char="●"/>
            </a:pPr>
            <a:r>
              <a:rPr b="0" i="0" lang="pt-BR" sz="1300" u="none" cap="none" strike="noStrike">
                <a:solidFill>
                  <a:srgbClr val="000000"/>
                </a:solidFill>
                <a:latin typeface="Montserrat"/>
                <a:ea typeface="Montserrat"/>
                <a:cs typeface="Montserrat"/>
                <a:sym typeface="Montserrat"/>
              </a:rPr>
              <a:t>Facilmente </a:t>
            </a:r>
            <a:r>
              <a:rPr b="1" i="0" lang="pt-BR" sz="1300" u="none" cap="none" strike="noStrike">
                <a:solidFill>
                  <a:srgbClr val="000000"/>
                </a:solidFill>
                <a:latin typeface="Montserrat"/>
                <a:ea typeface="Montserrat"/>
                <a:cs typeface="Montserrat"/>
                <a:sym typeface="Montserrat"/>
              </a:rPr>
              <a:t>integrável</a:t>
            </a:r>
            <a:r>
              <a:rPr b="0" i="0" lang="pt-BR" sz="1300" u="none" cap="none" strike="noStrike">
                <a:solidFill>
                  <a:srgbClr val="000000"/>
                </a:solidFill>
                <a:latin typeface="Montserrat"/>
                <a:ea typeface="Montserrat"/>
                <a:cs typeface="Montserrat"/>
                <a:sym typeface="Montserrat"/>
              </a:rPr>
              <a:t> com o </a:t>
            </a:r>
            <a:r>
              <a:rPr b="1" i="0" lang="pt-BR" sz="1300" u="none" cap="none" strike="noStrike">
                <a:solidFill>
                  <a:srgbClr val="000000"/>
                </a:solidFill>
                <a:latin typeface="Montserrat"/>
                <a:ea typeface="Montserrat"/>
                <a:cs typeface="Montserrat"/>
                <a:sym typeface="Montserrat"/>
              </a:rPr>
              <a:t>Big Data Hadoop</a:t>
            </a:r>
            <a:r>
              <a:rPr b="0" i="0" lang="pt-BR" sz="1300" u="none" cap="none" strike="noStrike">
                <a:solidFill>
                  <a:srgbClr val="000000"/>
                </a:solidFill>
                <a:latin typeface="Montserrat"/>
                <a:ea typeface="Montserrat"/>
                <a:cs typeface="Montserrat"/>
                <a:sym typeface="Montserrat"/>
              </a:rPr>
              <a:t> (com diversas versões open source).</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p:txBody>
      </p:sp>
      <p:pic>
        <p:nvPicPr>
          <p:cNvPr id="896" name="Google Shape;896;g119d4c14206_0_184"/>
          <p:cNvPicPr preferRelativeResize="0"/>
          <p:nvPr/>
        </p:nvPicPr>
        <p:blipFill rotWithShape="1">
          <a:blip r:embed="rId8">
            <a:alphaModFix/>
          </a:blip>
          <a:srcRect b="0" l="0" r="0" t="0"/>
          <a:stretch/>
        </p:blipFill>
        <p:spPr>
          <a:xfrm>
            <a:off x="1414325" y="3433225"/>
            <a:ext cx="5325424" cy="17751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pic>
        <p:nvPicPr>
          <p:cNvPr id="901" name="Google Shape;901;g119d4c14206_0_196"/>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902" name="Google Shape;902;g119d4c14206_0_196"/>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903" name="Google Shape;903;g119d4c14206_0_196"/>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904" name="Google Shape;904;g119d4c14206_0_196"/>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905" name="Google Shape;905;g119d4c14206_0_196"/>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906" name="Google Shape;906;g119d4c14206_0_196"/>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10. Introdução ao MongoDB</a:t>
            </a:r>
            <a:endParaRPr b="1" sz="3300">
              <a:solidFill>
                <a:srgbClr val="0086FF"/>
              </a:solidFill>
            </a:endParaRPr>
          </a:p>
        </p:txBody>
      </p:sp>
      <p:sp>
        <p:nvSpPr>
          <p:cNvPr id="907" name="Google Shape;907;g119d4c14206_0_196"/>
          <p:cNvSpPr txBox="1"/>
          <p:nvPr/>
        </p:nvSpPr>
        <p:spPr>
          <a:xfrm>
            <a:off x="563375" y="782500"/>
            <a:ext cx="6864900" cy="1785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10.3 - Desvantagens do MongoDB</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00000"/>
              </a:lnSpc>
              <a:spcBef>
                <a:spcPts val="0"/>
              </a:spcBef>
              <a:spcAft>
                <a:spcPts val="0"/>
              </a:spcAft>
              <a:buClr>
                <a:srgbClr val="000000"/>
              </a:buClr>
              <a:buSzPts val="1300"/>
              <a:buFont typeface="Montserrat"/>
              <a:buChar char="●"/>
            </a:pPr>
            <a:r>
              <a:rPr b="0" i="0" lang="pt-BR" sz="1300" u="none" cap="none" strike="noStrike">
                <a:solidFill>
                  <a:srgbClr val="000000"/>
                </a:solidFill>
                <a:latin typeface="Montserrat"/>
                <a:ea typeface="Montserrat"/>
                <a:cs typeface="Montserrat"/>
                <a:sym typeface="Montserrat"/>
              </a:rPr>
              <a:t>Utiliza </a:t>
            </a:r>
            <a:r>
              <a:rPr b="1" i="0" lang="pt-BR" sz="1300" u="none" cap="none" strike="noStrike">
                <a:solidFill>
                  <a:srgbClr val="000000"/>
                </a:solidFill>
                <a:latin typeface="Montserrat"/>
                <a:ea typeface="Montserrat"/>
                <a:cs typeface="Montserrat"/>
                <a:sym typeface="Montserrat"/>
              </a:rPr>
              <a:t>muita memória</a:t>
            </a:r>
            <a:r>
              <a:rPr b="0" i="0" lang="pt-BR" sz="1300" u="none" cap="none" strike="noStrike">
                <a:solidFill>
                  <a:srgbClr val="000000"/>
                </a:solidFill>
                <a:latin typeface="Montserrat"/>
                <a:ea typeface="Montserrat"/>
                <a:cs typeface="Montserrat"/>
                <a:sym typeface="Montserrat"/>
              </a:rPr>
              <a:t> para a</a:t>
            </a:r>
            <a:r>
              <a:rPr b="1" i="0" lang="pt-BR" sz="1300" u="none" cap="none" strike="noStrike">
                <a:solidFill>
                  <a:srgbClr val="000000"/>
                </a:solidFill>
                <a:latin typeface="Montserrat"/>
                <a:ea typeface="Montserrat"/>
                <a:cs typeface="Montserrat"/>
                <a:sym typeface="Montserrat"/>
              </a:rPr>
              <a:t>rmazenar e estocar dados</a:t>
            </a:r>
            <a:r>
              <a:rPr b="0" i="0" lang="pt-BR" sz="1300" u="none" cap="none" strike="noStrike">
                <a:solidFill>
                  <a:srgbClr val="000000"/>
                </a:solidFill>
                <a:latin typeface="Montserrat"/>
                <a:ea typeface="Montserrat"/>
                <a:cs typeface="Montserrat"/>
                <a:sym typeface="Montserrat"/>
              </a:rPr>
              <a:t>;</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00000"/>
              </a:lnSpc>
              <a:spcBef>
                <a:spcPts val="0"/>
              </a:spcBef>
              <a:spcAft>
                <a:spcPts val="0"/>
              </a:spcAft>
              <a:buClr>
                <a:srgbClr val="000000"/>
              </a:buClr>
              <a:buSzPts val="1300"/>
              <a:buFont typeface="Montserrat"/>
              <a:buChar char="●"/>
            </a:pPr>
            <a:r>
              <a:rPr b="1" i="0" lang="pt-BR" sz="1300" u="none" cap="none" strike="noStrike">
                <a:solidFill>
                  <a:srgbClr val="000000"/>
                </a:solidFill>
                <a:latin typeface="Montserrat"/>
                <a:ea typeface="Montserrat"/>
                <a:cs typeface="Montserrat"/>
                <a:sym typeface="Montserrat"/>
              </a:rPr>
              <a:t>Limite</a:t>
            </a:r>
            <a:r>
              <a:rPr b="0" i="0" lang="pt-BR" sz="1300" u="none" cap="none" strike="noStrike">
                <a:solidFill>
                  <a:srgbClr val="000000"/>
                </a:solidFill>
                <a:latin typeface="Montserrat"/>
                <a:ea typeface="Montserrat"/>
                <a:cs typeface="Montserrat"/>
                <a:sym typeface="Montserrat"/>
              </a:rPr>
              <a:t> de </a:t>
            </a:r>
            <a:r>
              <a:rPr b="1" i="0" lang="pt-BR" sz="1300" u="none" cap="none" strike="noStrike">
                <a:solidFill>
                  <a:srgbClr val="000000"/>
                </a:solidFill>
                <a:latin typeface="Montserrat"/>
                <a:ea typeface="Montserrat"/>
                <a:cs typeface="Montserrat"/>
                <a:sym typeface="Montserrat"/>
              </a:rPr>
              <a:t>16 MB</a:t>
            </a:r>
            <a:r>
              <a:rPr b="0" i="0" lang="pt-BR" sz="1300" u="none" cap="none" strike="noStrike">
                <a:solidFill>
                  <a:srgbClr val="000000"/>
                </a:solidFill>
                <a:latin typeface="Montserrat"/>
                <a:ea typeface="Montserrat"/>
                <a:cs typeface="Montserrat"/>
                <a:sym typeface="Montserrat"/>
              </a:rPr>
              <a:t> de dados para armazenar nos documentos;</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00000"/>
              </a:lnSpc>
              <a:spcBef>
                <a:spcPts val="0"/>
              </a:spcBef>
              <a:spcAft>
                <a:spcPts val="0"/>
              </a:spcAft>
              <a:buClr>
                <a:srgbClr val="000000"/>
              </a:buClr>
              <a:buSzPts val="1300"/>
              <a:buFont typeface="Montserrat"/>
              <a:buChar char="●"/>
            </a:pPr>
            <a:r>
              <a:rPr b="1" i="0" lang="pt-BR" sz="1300" u="none" cap="none" strike="noStrike">
                <a:solidFill>
                  <a:srgbClr val="000000"/>
                </a:solidFill>
                <a:latin typeface="Montserrat"/>
                <a:ea typeface="Montserrat"/>
                <a:cs typeface="Montserrat"/>
                <a:sym typeface="Montserrat"/>
              </a:rPr>
              <a:t>Limite</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para aninhar dados nos arquivos BSON</a:t>
            </a:r>
            <a:r>
              <a:rPr b="0" i="0" lang="pt-BR" sz="1300" u="none" cap="none" strike="noStrike">
                <a:solidFill>
                  <a:srgbClr val="000000"/>
                </a:solidFill>
                <a:latin typeface="Montserrat"/>
                <a:ea typeface="Montserrat"/>
                <a:cs typeface="Montserrat"/>
                <a:sym typeface="Montserrat"/>
              </a:rPr>
              <a:t> em até </a:t>
            </a:r>
            <a:r>
              <a:rPr b="1" i="0" lang="pt-BR" sz="1300" u="none" cap="none" strike="noStrike">
                <a:solidFill>
                  <a:srgbClr val="000000"/>
                </a:solidFill>
                <a:latin typeface="Montserrat"/>
                <a:ea typeface="Montserrat"/>
                <a:cs typeface="Montserrat"/>
                <a:sym typeface="Montserrat"/>
              </a:rPr>
              <a:t>100 níveis</a:t>
            </a:r>
            <a:r>
              <a:rPr b="0" i="0" lang="pt-BR" sz="1300" u="none" cap="none" strike="noStrike">
                <a:solidFill>
                  <a:srgbClr val="000000"/>
                </a:solidFill>
                <a:latin typeface="Montserrat"/>
                <a:ea typeface="Montserrat"/>
                <a:cs typeface="Montserrat"/>
                <a:sym typeface="Montserrat"/>
              </a:rPr>
              <a:t>.</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p:txBody>
      </p:sp>
      <p:pic>
        <p:nvPicPr>
          <p:cNvPr id="908" name="Google Shape;908;g119d4c14206_0_196"/>
          <p:cNvPicPr preferRelativeResize="0"/>
          <p:nvPr/>
        </p:nvPicPr>
        <p:blipFill rotWithShape="1">
          <a:blip r:embed="rId8">
            <a:alphaModFix/>
          </a:blip>
          <a:srcRect b="0" l="0" r="0" t="0"/>
          <a:stretch/>
        </p:blipFill>
        <p:spPr>
          <a:xfrm>
            <a:off x="1414325" y="3433225"/>
            <a:ext cx="5325424" cy="17751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pic>
        <p:nvPicPr>
          <p:cNvPr id="913" name="Google Shape;913;g119d4c14206_0_208"/>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914" name="Google Shape;914;g119d4c14206_0_208"/>
          <p:cNvPicPr preferRelativeResize="0"/>
          <p:nvPr/>
        </p:nvPicPr>
        <p:blipFill rotWithShape="1">
          <a:blip r:embed="rId4">
            <a:alphaModFix amt="47000"/>
          </a:blip>
          <a:srcRect b="0" l="0" r="0" t="0"/>
          <a:stretch/>
        </p:blipFill>
        <p:spPr>
          <a:xfrm>
            <a:off x="-1" y="0"/>
            <a:ext cx="9144000" cy="5143500"/>
          </a:xfrm>
          <a:prstGeom prst="rect">
            <a:avLst/>
          </a:prstGeom>
          <a:noFill/>
          <a:ln>
            <a:noFill/>
          </a:ln>
        </p:spPr>
      </p:pic>
      <p:pic>
        <p:nvPicPr>
          <p:cNvPr id="915" name="Google Shape;915;g119d4c14206_0_208"/>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916" name="Google Shape;916;g119d4c14206_0_208"/>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917" name="Google Shape;917;g119d4c14206_0_208"/>
          <p:cNvPicPr preferRelativeResize="0"/>
          <p:nvPr/>
        </p:nvPicPr>
        <p:blipFill rotWithShape="1">
          <a:blip r:embed="rId7">
            <a:alphaModFix/>
          </a:blip>
          <a:srcRect b="0" l="0" r="0" t="0"/>
          <a:stretch/>
        </p:blipFill>
        <p:spPr>
          <a:xfrm>
            <a:off x="7958950" y="165700"/>
            <a:ext cx="979600" cy="530300"/>
          </a:xfrm>
          <a:prstGeom prst="rect">
            <a:avLst/>
          </a:prstGeom>
          <a:noFill/>
          <a:ln>
            <a:noFill/>
          </a:ln>
        </p:spPr>
      </p:pic>
      <p:sp>
        <p:nvSpPr>
          <p:cNvPr id="918" name="Google Shape;918;g119d4c14206_0_208"/>
          <p:cNvSpPr txBox="1"/>
          <p:nvPr/>
        </p:nvSpPr>
        <p:spPr>
          <a:xfrm>
            <a:off x="607500" y="1617125"/>
            <a:ext cx="7929000" cy="1262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500"/>
              <a:buFont typeface="Arial"/>
              <a:buNone/>
            </a:pPr>
            <a:r>
              <a:rPr b="1" i="0" lang="pt-BR" sz="3500" u="none" cap="none" strike="noStrike">
                <a:solidFill>
                  <a:srgbClr val="FFFFFF"/>
                </a:solidFill>
                <a:latin typeface="Montserrat"/>
                <a:ea typeface="Montserrat"/>
                <a:cs typeface="Montserrat"/>
                <a:sym typeface="Montserrat"/>
              </a:rPr>
              <a:t>11. Instalando e configurando o MongoDB</a:t>
            </a:r>
            <a:endParaRPr b="1" i="0" sz="3500"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g11eb0e7fc98_0_699"/>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186" name="Google Shape;186;g11eb0e7fc98_0_699"/>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187" name="Google Shape;187;g11eb0e7fc98_0_699"/>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188" name="Google Shape;188;g11eb0e7fc98_0_699"/>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189" name="Google Shape;189;g11eb0e7fc98_0_699"/>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190" name="Google Shape;190;g11eb0e7fc98_0_699"/>
          <p:cNvSpPr txBox="1"/>
          <p:nvPr>
            <p:ph idx="1" type="body"/>
          </p:nvPr>
        </p:nvSpPr>
        <p:spPr>
          <a:xfrm>
            <a:off x="303500" y="87000"/>
            <a:ext cx="69936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800"/>
              <a:buNone/>
            </a:pPr>
            <a:r>
              <a:rPr b="1" lang="pt-BR" sz="1900">
                <a:solidFill>
                  <a:srgbClr val="0086FF"/>
                </a:solidFill>
                <a:latin typeface="Montserrat"/>
                <a:ea typeface="Montserrat"/>
                <a:cs typeface="Montserrat"/>
                <a:sym typeface="Montserrat"/>
              </a:rPr>
              <a:t>3. Instalando e configurando o PostgreSQL e DBeaver</a:t>
            </a:r>
            <a:endParaRPr b="1" sz="1900">
              <a:solidFill>
                <a:srgbClr val="0086FF"/>
              </a:solidFill>
              <a:latin typeface="Montserrat"/>
              <a:ea typeface="Montserrat"/>
              <a:cs typeface="Montserrat"/>
              <a:sym typeface="Montserrat"/>
            </a:endParaRPr>
          </a:p>
          <a:p>
            <a:pPr indent="0" lvl="0" marL="0" rtl="0" algn="ctr">
              <a:lnSpc>
                <a:spcPct val="115000"/>
              </a:lnSpc>
              <a:spcBef>
                <a:spcPts val="1600"/>
              </a:spcBef>
              <a:spcAft>
                <a:spcPts val="1600"/>
              </a:spcAft>
              <a:buSzPts val="1800"/>
              <a:buNone/>
            </a:pPr>
            <a:r>
              <a:t/>
            </a:r>
            <a:endParaRPr b="1" sz="1900">
              <a:solidFill>
                <a:srgbClr val="0086FF"/>
              </a:solidFill>
              <a:latin typeface="Montserrat"/>
              <a:ea typeface="Montserrat"/>
              <a:cs typeface="Montserrat"/>
              <a:sym typeface="Montserrat"/>
            </a:endParaRPr>
          </a:p>
        </p:txBody>
      </p:sp>
      <p:sp>
        <p:nvSpPr>
          <p:cNvPr id="191" name="Google Shape;191;g11eb0e7fc98_0_699"/>
          <p:cNvSpPr txBox="1"/>
          <p:nvPr/>
        </p:nvSpPr>
        <p:spPr>
          <a:xfrm>
            <a:off x="464875" y="745425"/>
            <a:ext cx="6864900" cy="985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pt-BR" sz="1300">
                <a:solidFill>
                  <a:schemeClr val="dk1"/>
                </a:solidFill>
                <a:latin typeface="Montserrat"/>
                <a:ea typeface="Montserrat"/>
                <a:cs typeface="Montserrat"/>
                <a:sym typeface="Montserrat"/>
              </a:rPr>
              <a:t>3.1 </a:t>
            </a:r>
            <a:r>
              <a:rPr b="1" lang="pt-BR" sz="1300">
                <a:solidFill>
                  <a:schemeClr val="dk1"/>
                </a:solidFill>
                <a:highlight>
                  <a:schemeClr val="lt1"/>
                </a:highlight>
                <a:latin typeface="Montserrat"/>
                <a:ea typeface="Montserrat"/>
                <a:cs typeface="Montserrat"/>
                <a:sym typeface="Montserrat"/>
              </a:rPr>
              <a:t>Instalação do PostgreSQL no Windows</a:t>
            </a:r>
            <a:endParaRPr b="1" sz="13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None/>
            </a:pPr>
            <a:r>
              <a:rPr lang="pt-BR" sz="1300">
                <a:latin typeface="Montserrat"/>
                <a:ea typeface="Montserrat"/>
                <a:cs typeface="Montserrat"/>
                <a:sym typeface="Montserrat"/>
              </a:rPr>
              <a:t>Siga para o próximo passo através da opção “Next”:</a:t>
            </a:r>
            <a:endParaRPr sz="1300">
              <a:latin typeface="Montserrat"/>
              <a:ea typeface="Montserrat"/>
              <a:cs typeface="Montserrat"/>
              <a:sym typeface="Montserrat"/>
            </a:endParaRPr>
          </a:p>
          <a:p>
            <a:pPr indent="0" lvl="0" marL="0" rtl="0" algn="l">
              <a:spcBef>
                <a:spcPts val="0"/>
              </a:spcBef>
              <a:spcAft>
                <a:spcPts val="0"/>
              </a:spcAft>
              <a:buNone/>
            </a:pPr>
            <a:r>
              <a:t/>
            </a:r>
            <a:endParaRPr sz="1300">
              <a:latin typeface="Montserrat"/>
              <a:ea typeface="Montserrat"/>
              <a:cs typeface="Montserrat"/>
              <a:sym typeface="Montserrat"/>
            </a:endParaRPr>
          </a:p>
          <a:p>
            <a:pPr indent="0" lvl="0" marL="0" rtl="0" algn="l">
              <a:spcBef>
                <a:spcPts val="0"/>
              </a:spcBef>
              <a:spcAft>
                <a:spcPts val="0"/>
              </a:spcAft>
              <a:buNone/>
            </a:pPr>
            <a:r>
              <a:t/>
            </a:r>
            <a:endParaRPr sz="1300">
              <a:latin typeface="Montserrat"/>
              <a:ea typeface="Montserrat"/>
              <a:cs typeface="Montserrat"/>
              <a:sym typeface="Montserrat"/>
            </a:endParaRPr>
          </a:p>
        </p:txBody>
      </p:sp>
      <p:pic>
        <p:nvPicPr>
          <p:cNvPr id="192" name="Google Shape;192;g11eb0e7fc98_0_699"/>
          <p:cNvPicPr preferRelativeResize="0"/>
          <p:nvPr/>
        </p:nvPicPr>
        <p:blipFill>
          <a:blip r:embed="rId8">
            <a:alphaModFix/>
          </a:blip>
          <a:stretch>
            <a:fillRect/>
          </a:stretch>
        </p:blipFill>
        <p:spPr>
          <a:xfrm>
            <a:off x="1888938" y="1402500"/>
            <a:ext cx="3822737" cy="30269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pic>
        <p:nvPicPr>
          <p:cNvPr id="923" name="Google Shape;923;g119d4c14206_0_217"/>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924" name="Google Shape;924;g119d4c14206_0_217"/>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925" name="Google Shape;925;g119d4c14206_0_217"/>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926" name="Google Shape;926;g119d4c14206_0_217"/>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927" name="Google Shape;927;g119d4c14206_0_217"/>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928" name="Google Shape;928;g119d4c14206_0_217"/>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11. Instalando o MongoDB</a:t>
            </a:r>
            <a:endParaRPr b="1" sz="3300">
              <a:solidFill>
                <a:srgbClr val="0086FF"/>
              </a:solidFill>
            </a:endParaRPr>
          </a:p>
        </p:txBody>
      </p:sp>
      <p:sp>
        <p:nvSpPr>
          <p:cNvPr id="929" name="Google Shape;929;g119d4c14206_0_217"/>
          <p:cNvSpPr txBox="1"/>
          <p:nvPr/>
        </p:nvSpPr>
        <p:spPr>
          <a:xfrm>
            <a:off x="563375" y="782500"/>
            <a:ext cx="6864900" cy="2586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11.1 Instalando o MongoDB no VSCode</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O Visual Studio Code tem um ótimo suporte para trabalhar com bancos de dados MongoDB , seja sua própria instância ou no Azure com MongoDB Atlas . Com a extensão MongoDB para VS Code , você pode criar, gerenciar e consultar bancos de dados MongoDB de dentro do VS Code.</a:t>
            </a:r>
            <a:endParaRPr b="0"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Instale a extensão</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O suporte do MongoDB para VS Code é fornecido pela extensão MongoDB para VS Code . Para instalar a extensão MongoDB para VS Code, abra a visualização Extensions pressionando Ctrl+Shift+X e procure por 'MongoDB' para filtrar os resultados. Selecione a extensão MongoDB para VS Code .</a:t>
            </a:r>
            <a:endParaRPr b="0" i="0" sz="13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pic>
        <p:nvPicPr>
          <p:cNvPr id="934" name="Google Shape;934;g119d4c14206_0_245"/>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935" name="Google Shape;935;g119d4c14206_0_245"/>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936" name="Google Shape;936;g119d4c14206_0_245"/>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937" name="Google Shape;937;g119d4c14206_0_245"/>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938" name="Google Shape;938;g119d4c14206_0_245"/>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939" name="Google Shape;939;g119d4c14206_0_245"/>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11. Instalando o MongoDB</a:t>
            </a:r>
            <a:endParaRPr b="1" sz="3300">
              <a:solidFill>
                <a:srgbClr val="0086FF"/>
              </a:solidFill>
            </a:endParaRPr>
          </a:p>
        </p:txBody>
      </p:sp>
      <p:sp>
        <p:nvSpPr>
          <p:cNvPr id="940" name="Google Shape;940;g119d4c14206_0_245"/>
          <p:cNvSpPr txBox="1"/>
          <p:nvPr/>
        </p:nvSpPr>
        <p:spPr>
          <a:xfrm>
            <a:off x="563375" y="782500"/>
            <a:ext cx="6864900" cy="785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11.1 Instalando o MongoDB no VSCode</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p:txBody>
      </p:sp>
      <p:pic>
        <p:nvPicPr>
          <p:cNvPr id="941" name="Google Shape;941;g119d4c14206_0_245"/>
          <p:cNvPicPr preferRelativeResize="0"/>
          <p:nvPr/>
        </p:nvPicPr>
        <p:blipFill rotWithShape="1">
          <a:blip r:embed="rId8">
            <a:alphaModFix/>
          </a:blip>
          <a:srcRect b="0" l="0" r="0" t="0"/>
          <a:stretch/>
        </p:blipFill>
        <p:spPr>
          <a:xfrm>
            <a:off x="1247875" y="1130150"/>
            <a:ext cx="4684373" cy="3775124"/>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pic>
        <p:nvPicPr>
          <p:cNvPr id="946" name="Google Shape;946;g119d4c14206_0_256"/>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947" name="Google Shape;947;g119d4c14206_0_256"/>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948" name="Google Shape;948;g119d4c14206_0_256"/>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949" name="Google Shape;949;g119d4c14206_0_256"/>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950" name="Google Shape;950;g119d4c14206_0_256"/>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951" name="Google Shape;951;g119d4c14206_0_256"/>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11. Instalando o MongoDB</a:t>
            </a:r>
            <a:endParaRPr b="1" sz="3300">
              <a:solidFill>
                <a:srgbClr val="0086FF"/>
              </a:solidFill>
            </a:endParaRPr>
          </a:p>
        </p:txBody>
      </p:sp>
      <p:sp>
        <p:nvSpPr>
          <p:cNvPr id="952" name="Google Shape;952;g119d4c14206_0_256"/>
          <p:cNvSpPr txBox="1"/>
          <p:nvPr/>
        </p:nvSpPr>
        <p:spPr>
          <a:xfrm>
            <a:off x="563375" y="702000"/>
            <a:ext cx="6864900" cy="1185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11.1 Instalando o MongoDB no VSCode</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Conecte-se ao MongoDB</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Depois de instalar a extensão MongoDB para VS Code, você notará que há uma nova visualização da barra de atividades do MongoDB . Selecione a visualização do MongoDB e você verá o MongoDB Explorer.</a:t>
            </a:r>
            <a:endParaRPr b="0" i="0" sz="1300" u="none" cap="none" strike="noStrike">
              <a:solidFill>
                <a:srgbClr val="000000"/>
              </a:solidFill>
              <a:latin typeface="Montserrat"/>
              <a:ea typeface="Montserrat"/>
              <a:cs typeface="Montserrat"/>
              <a:sym typeface="Montserrat"/>
            </a:endParaRPr>
          </a:p>
        </p:txBody>
      </p:sp>
      <p:pic>
        <p:nvPicPr>
          <p:cNvPr id="953" name="Google Shape;953;g119d4c14206_0_256"/>
          <p:cNvPicPr preferRelativeResize="0"/>
          <p:nvPr/>
        </p:nvPicPr>
        <p:blipFill rotWithShape="1">
          <a:blip r:embed="rId8">
            <a:alphaModFix/>
          </a:blip>
          <a:srcRect b="0" l="0" r="0" t="0"/>
          <a:stretch/>
        </p:blipFill>
        <p:spPr>
          <a:xfrm>
            <a:off x="1905175" y="1788200"/>
            <a:ext cx="3513493" cy="32741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pic>
        <p:nvPicPr>
          <p:cNvPr id="958" name="Google Shape;958;g119d4c14206_0_278"/>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959" name="Google Shape;959;g119d4c14206_0_278"/>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960" name="Google Shape;960;g119d4c14206_0_278"/>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961" name="Google Shape;961;g119d4c14206_0_278"/>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962" name="Google Shape;962;g119d4c14206_0_278"/>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963" name="Google Shape;963;g119d4c14206_0_278"/>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11. Configurando o MongoDB</a:t>
            </a:r>
            <a:endParaRPr b="1" sz="3300">
              <a:solidFill>
                <a:srgbClr val="0086FF"/>
              </a:solidFill>
            </a:endParaRPr>
          </a:p>
        </p:txBody>
      </p:sp>
      <p:sp>
        <p:nvSpPr>
          <p:cNvPr id="964" name="Google Shape;964;g119d4c14206_0_278"/>
          <p:cNvSpPr txBox="1"/>
          <p:nvPr/>
        </p:nvSpPr>
        <p:spPr>
          <a:xfrm>
            <a:off x="563375" y="782500"/>
            <a:ext cx="6864900" cy="1585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11.1 Configurando o MongoDB no VSCode</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Para se conectar a um banco de dados MongoDB, selecione Adicionar conexão e insira os detalhes da conexão para o banco de dados e, em seguida , Conectar , o padrão é um servidor MongoDB local em mongodb://127.0.0.1:27017. Você também pode inserir uma string de conexão, clicar no link "conectar com uma string de conexão" e colar a string de conexão.</a:t>
            </a:r>
            <a:endParaRPr b="0" i="0" sz="13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pic>
        <p:nvPicPr>
          <p:cNvPr id="969" name="Google Shape;969;gf3b04b386b_0_0"/>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970" name="Google Shape;970;gf3b04b386b_0_0"/>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971" name="Google Shape;971;gf3b04b386b_0_0"/>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972" name="Google Shape;972;gf3b04b386b_0_0"/>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973" name="Google Shape;973;gf3b04b386b_0_0"/>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974" name="Google Shape;974;gf3b04b386b_0_0"/>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11. Configurando o MongoDB</a:t>
            </a:r>
            <a:endParaRPr b="1" sz="3300">
              <a:solidFill>
                <a:srgbClr val="0086FF"/>
              </a:solidFill>
            </a:endParaRPr>
          </a:p>
        </p:txBody>
      </p:sp>
      <p:sp>
        <p:nvSpPr>
          <p:cNvPr id="975" name="Google Shape;975;gf3b04b386b_0_0"/>
          <p:cNvSpPr txBox="1"/>
          <p:nvPr/>
        </p:nvSpPr>
        <p:spPr>
          <a:xfrm>
            <a:off x="563375" y="702000"/>
            <a:ext cx="6864900" cy="785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11.2 Cluster atlas MongoDB no VSCode</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p:txBody>
      </p:sp>
      <p:pic>
        <p:nvPicPr>
          <p:cNvPr id="976" name="Google Shape;976;gf3b04b386b_0_0"/>
          <p:cNvPicPr preferRelativeResize="0"/>
          <p:nvPr/>
        </p:nvPicPr>
        <p:blipFill rotWithShape="1">
          <a:blip r:embed="rId8">
            <a:alphaModFix/>
          </a:blip>
          <a:srcRect b="0" l="0" r="0" t="0"/>
          <a:stretch/>
        </p:blipFill>
        <p:spPr>
          <a:xfrm>
            <a:off x="1602325" y="1130150"/>
            <a:ext cx="4787006" cy="3775126"/>
          </a:xfrm>
          <a:prstGeom prst="rect">
            <a:avLst/>
          </a:prstGeom>
          <a:noFill/>
          <a:ln>
            <a:noFill/>
          </a:ln>
        </p:spPr>
      </p:pic>
      <p:cxnSp>
        <p:nvCxnSpPr>
          <p:cNvPr id="977" name="Google Shape;977;gf3b04b386b_0_0"/>
          <p:cNvCxnSpPr/>
          <p:nvPr/>
        </p:nvCxnSpPr>
        <p:spPr>
          <a:xfrm flipH="1" rot="10800000">
            <a:off x="5999000" y="3735000"/>
            <a:ext cx="1314600" cy="674400"/>
          </a:xfrm>
          <a:prstGeom prst="straightConnector1">
            <a:avLst/>
          </a:prstGeom>
          <a:noFill/>
          <a:ln cap="flat" cmpd="sng" w="19050">
            <a:solidFill>
              <a:srgbClr val="FF0000"/>
            </a:solidFill>
            <a:prstDash val="solid"/>
            <a:round/>
            <a:headEnd len="med" w="med" type="stealth"/>
            <a:tailEnd len="sm" w="sm" type="none"/>
          </a:ln>
        </p:spPr>
      </p:cxnSp>
      <p:sp>
        <p:nvSpPr>
          <p:cNvPr id="978" name="Google Shape;978;gf3b04b386b_0_0"/>
          <p:cNvSpPr txBox="1"/>
          <p:nvPr/>
        </p:nvSpPr>
        <p:spPr>
          <a:xfrm>
            <a:off x="6823225" y="3380300"/>
            <a:ext cx="88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rgbClr val="FF0000"/>
                </a:solidFill>
                <a:latin typeface="Arial"/>
                <a:ea typeface="Arial"/>
                <a:cs typeface="Arial"/>
                <a:sym typeface="Arial"/>
              </a:rPr>
              <a:t>Passo 1</a:t>
            </a:r>
            <a:endParaRPr b="0" i="0" sz="1400" u="none" cap="none" strike="noStrike">
              <a:solidFill>
                <a:srgbClr val="FF0000"/>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pic>
        <p:nvPicPr>
          <p:cNvPr id="983" name="Google Shape;983;gf3b04b386b_0_12"/>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984" name="Google Shape;984;gf3b04b386b_0_12"/>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985" name="Google Shape;985;gf3b04b386b_0_12"/>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986" name="Google Shape;986;gf3b04b386b_0_12"/>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987" name="Google Shape;987;gf3b04b386b_0_12"/>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988" name="Google Shape;988;gf3b04b386b_0_12"/>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11. Configurando o MongoDB</a:t>
            </a:r>
            <a:endParaRPr b="1" sz="3300">
              <a:solidFill>
                <a:srgbClr val="0086FF"/>
              </a:solidFill>
            </a:endParaRPr>
          </a:p>
        </p:txBody>
      </p:sp>
      <p:sp>
        <p:nvSpPr>
          <p:cNvPr id="989" name="Google Shape;989;gf3b04b386b_0_12"/>
          <p:cNvSpPr txBox="1"/>
          <p:nvPr/>
        </p:nvSpPr>
        <p:spPr>
          <a:xfrm>
            <a:off x="563375" y="702000"/>
            <a:ext cx="6864900" cy="1185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11.2 Cluster atlas MongoDB no VSCode</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Passo 2: Crie uma conta e faça login.</a:t>
            </a:r>
            <a:endParaRPr b="0"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Passo 3: Clique em Build a Database.</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p:txBody>
      </p:sp>
      <p:pic>
        <p:nvPicPr>
          <p:cNvPr id="990" name="Google Shape;990;gf3b04b386b_0_12"/>
          <p:cNvPicPr preferRelativeResize="0"/>
          <p:nvPr/>
        </p:nvPicPr>
        <p:blipFill rotWithShape="1">
          <a:blip r:embed="rId8">
            <a:alphaModFix/>
          </a:blip>
          <a:srcRect b="0" l="0" r="0" t="0"/>
          <a:stretch/>
        </p:blipFill>
        <p:spPr>
          <a:xfrm>
            <a:off x="512038" y="1630925"/>
            <a:ext cx="6967570" cy="3070325"/>
          </a:xfrm>
          <a:prstGeom prst="rect">
            <a:avLst/>
          </a:prstGeom>
          <a:noFill/>
          <a:ln>
            <a:noFill/>
          </a:ln>
        </p:spPr>
      </p:pic>
      <p:cxnSp>
        <p:nvCxnSpPr>
          <p:cNvPr id="991" name="Google Shape;991;gf3b04b386b_0_12"/>
          <p:cNvCxnSpPr/>
          <p:nvPr/>
        </p:nvCxnSpPr>
        <p:spPr>
          <a:xfrm>
            <a:off x="4820075" y="3460000"/>
            <a:ext cx="626100" cy="14100"/>
          </a:xfrm>
          <a:prstGeom prst="straightConnector1">
            <a:avLst/>
          </a:prstGeom>
          <a:noFill/>
          <a:ln cap="flat" cmpd="sng" w="19050">
            <a:solidFill>
              <a:srgbClr val="FF0000"/>
            </a:solidFill>
            <a:prstDash val="solid"/>
            <a:round/>
            <a:headEnd len="med" w="med" type="stealth"/>
            <a:tailEnd len="sm" w="sm" type="none"/>
          </a:ln>
        </p:spPr>
      </p:cxn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pic>
        <p:nvPicPr>
          <p:cNvPr id="996" name="Google Shape;996;gf3b04b386b_0_27"/>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997" name="Google Shape;997;gf3b04b386b_0_27"/>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998" name="Google Shape;998;gf3b04b386b_0_27"/>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999" name="Google Shape;999;gf3b04b386b_0_27"/>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1000" name="Google Shape;1000;gf3b04b386b_0_27"/>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1001" name="Google Shape;1001;gf3b04b386b_0_27"/>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11. Configurando o MongoDB</a:t>
            </a:r>
            <a:endParaRPr b="1" sz="3300">
              <a:solidFill>
                <a:srgbClr val="0086FF"/>
              </a:solidFill>
            </a:endParaRPr>
          </a:p>
        </p:txBody>
      </p:sp>
      <p:sp>
        <p:nvSpPr>
          <p:cNvPr id="1002" name="Google Shape;1002;gf3b04b386b_0_27"/>
          <p:cNvSpPr txBox="1"/>
          <p:nvPr/>
        </p:nvSpPr>
        <p:spPr>
          <a:xfrm>
            <a:off x="563375" y="702000"/>
            <a:ext cx="6864900" cy="585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11.2 Cluster atlas MongoDB no VSCode</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p:txBody>
      </p:sp>
      <p:pic>
        <p:nvPicPr>
          <p:cNvPr id="1003" name="Google Shape;1003;gf3b04b386b_0_27"/>
          <p:cNvPicPr preferRelativeResize="0"/>
          <p:nvPr/>
        </p:nvPicPr>
        <p:blipFill rotWithShape="1">
          <a:blip r:embed="rId8">
            <a:alphaModFix/>
          </a:blip>
          <a:srcRect b="0" l="0" r="0" t="0"/>
          <a:stretch/>
        </p:blipFill>
        <p:spPr>
          <a:xfrm>
            <a:off x="1404350" y="1094725"/>
            <a:ext cx="4897200" cy="3859850"/>
          </a:xfrm>
          <a:prstGeom prst="rect">
            <a:avLst/>
          </a:prstGeom>
          <a:noFill/>
          <a:ln>
            <a:noFill/>
          </a:ln>
        </p:spPr>
      </p:pic>
      <p:cxnSp>
        <p:nvCxnSpPr>
          <p:cNvPr id="1004" name="Google Shape;1004;gf3b04b386b_0_27"/>
          <p:cNvCxnSpPr/>
          <p:nvPr/>
        </p:nvCxnSpPr>
        <p:spPr>
          <a:xfrm>
            <a:off x="5988600" y="4179900"/>
            <a:ext cx="626100" cy="14100"/>
          </a:xfrm>
          <a:prstGeom prst="straightConnector1">
            <a:avLst/>
          </a:prstGeom>
          <a:noFill/>
          <a:ln cap="flat" cmpd="sng" w="19050">
            <a:solidFill>
              <a:srgbClr val="FF0000"/>
            </a:solidFill>
            <a:prstDash val="solid"/>
            <a:round/>
            <a:headEnd len="med" w="med" type="stealth"/>
            <a:tailEnd len="sm" w="sm" type="none"/>
          </a:ln>
        </p:spPr>
      </p:cxn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pic>
        <p:nvPicPr>
          <p:cNvPr id="1009" name="Google Shape;1009;gf3b04b386b_0_53"/>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1010" name="Google Shape;1010;gf3b04b386b_0_53"/>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1011" name="Google Shape;1011;gf3b04b386b_0_53"/>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1012" name="Google Shape;1012;gf3b04b386b_0_53"/>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1013" name="Google Shape;1013;gf3b04b386b_0_53"/>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1014" name="Google Shape;1014;gf3b04b386b_0_53"/>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11. Configurando o MongoDB</a:t>
            </a:r>
            <a:endParaRPr b="1" sz="3300">
              <a:solidFill>
                <a:srgbClr val="0086FF"/>
              </a:solidFill>
            </a:endParaRPr>
          </a:p>
        </p:txBody>
      </p:sp>
      <p:sp>
        <p:nvSpPr>
          <p:cNvPr id="1015" name="Google Shape;1015;gf3b04b386b_0_53"/>
          <p:cNvSpPr txBox="1"/>
          <p:nvPr/>
        </p:nvSpPr>
        <p:spPr>
          <a:xfrm>
            <a:off x="563375" y="702000"/>
            <a:ext cx="6864900" cy="585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11.2 Cluster atlas MongoDB no VSCode</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p:txBody>
      </p:sp>
      <p:cxnSp>
        <p:nvCxnSpPr>
          <p:cNvPr id="1016" name="Google Shape;1016;gf3b04b386b_0_53"/>
          <p:cNvCxnSpPr/>
          <p:nvPr/>
        </p:nvCxnSpPr>
        <p:spPr>
          <a:xfrm>
            <a:off x="5437675" y="1287000"/>
            <a:ext cx="626100" cy="14100"/>
          </a:xfrm>
          <a:prstGeom prst="straightConnector1">
            <a:avLst/>
          </a:prstGeom>
          <a:noFill/>
          <a:ln cap="flat" cmpd="sng" w="19050">
            <a:solidFill>
              <a:srgbClr val="FF0000"/>
            </a:solidFill>
            <a:prstDash val="solid"/>
            <a:round/>
            <a:headEnd len="med" w="med" type="stealth"/>
            <a:tailEnd len="sm" w="sm" type="none"/>
          </a:ln>
        </p:spPr>
      </p:cxnSp>
      <p:pic>
        <p:nvPicPr>
          <p:cNvPr id="1017" name="Google Shape;1017;gf3b04b386b_0_53"/>
          <p:cNvPicPr preferRelativeResize="0"/>
          <p:nvPr/>
        </p:nvPicPr>
        <p:blipFill rotWithShape="1">
          <a:blip r:embed="rId8">
            <a:alphaModFix/>
          </a:blip>
          <a:srcRect b="0" l="0" r="0" t="0"/>
          <a:stretch/>
        </p:blipFill>
        <p:spPr>
          <a:xfrm>
            <a:off x="1661275" y="1127900"/>
            <a:ext cx="3776400" cy="3836699"/>
          </a:xfrm>
          <a:prstGeom prst="rect">
            <a:avLst/>
          </a:prstGeom>
          <a:noFill/>
          <a:ln>
            <a:noFill/>
          </a:ln>
        </p:spPr>
      </p:pic>
      <p:cxnSp>
        <p:nvCxnSpPr>
          <p:cNvPr id="1018" name="Google Shape;1018;gf3b04b386b_0_53"/>
          <p:cNvCxnSpPr/>
          <p:nvPr/>
        </p:nvCxnSpPr>
        <p:spPr>
          <a:xfrm>
            <a:off x="2525375" y="2564700"/>
            <a:ext cx="626100" cy="14100"/>
          </a:xfrm>
          <a:prstGeom prst="straightConnector1">
            <a:avLst/>
          </a:prstGeom>
          <a:noFill/>
          <a:ln cap="flat" cmpd="sng" w="19050">
            <a:solidFill>
              <a:srgbClr val="FF0000"/>
            </a:solidFill>
            <a:prstDash val="solid"/>
            <a:round/>
            <a:headEnd len="med" w="med" type="stealth"/>
            <a:tailEnd len="sm" w="sm" type="none"/>
          </a:ln>
        </p:spPr>
      </p:cxnSp>
      <p:cxnSp>
        <p:nvCxnSpPr>
          <p:cNvPr id="1019" name="Google Shape;1019;gf3b04b386b_0_53"/>
          <p:cNvCxnSpPr/>
          <p:nvPr/>
        </p:nvCxnSpPr>
        <p:spPr>
          <a:xfrm>
            <a:off x="2924500" y="4560525"/>
            <a:ext cx="626100" cy="14100"/>
          </a:xfrm>
          <a:prstGeom prst="straightConnector1">
            <a:avLst/>
          </a:prstGeom>
          <a:noFill/>
          <a:ln cap="flat" cmpd="sng" w="19050">
            <a:solidFill>
              <a:srgbClr val="FF0000"/>
            </a:solidFill>
            <a:prstDash val="solid"/>
            <a:round/>
            <a:headEnd len="med" w="med" type="stealth"/>
            <a:tailEnd len="sm" w="sm" type="none"/>
          </a:ln>
        </p:spPr>
      </p:cxn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pic>
        <p:nvPicPr>
          <p:cNvPr id="1024" name="Google Shape;1024;gf3b04b386b_0_68"/>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1025" name="Google Shape;1025;gf3b04b386b_0_68"/>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1026" name="Google Shape;1026;gf3b04b386b_0_68"/>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1027" name="Google Shape;1027;gf3b04b386b_0_68"/>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1028" name="Google Shape;1028;gf3b04b386b_0_68"/>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1029" name="Google Shape;1029;gf3b04b386b_0_68"/>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11. Configurando o MongoDB</a:t>
            </a:r>
            <a:endParaRPr b="1" sz="3300">
              <a:solidFill>
                <a:srgbClr val="0086FF"/>
              </a:solidFill>
            </a:endParaRPr>
          </a:p>
        </p:txBody>
      </p:sp>
      <p:sp>
        <p:nvSpPr>
          <p:cNvPr id="1030" name="Google Shape;1030;gf3b04b386b_0_68"/>
          <p:cNvSpPr txBox="1"/>
          <p:nvPr/>
        </p:nvSpPr>
        <p:spPr>
          <a:xfrm>
            <a:off x="563375" y="702000"/>
            <a:ext cx="6864900" cy="585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11.2 Cluster atlas MongoDB no VSCode</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p:txBody>
      </p:sp>
      <p:pic>
        <p:nvPicPr>
          <p:cNvPr id="1031" name="Google Shape;1031;gf3b04b386b_0_68"/>
          <p:cNvPicPr preferRelativeResize="0"/>
          <p:nvPr/>
        </p:nvPicPr>
        <p:blipFill rotWithShape="1">
          <a:blip r:embed="rId8">
            <a:alphaModFix/>
          </a:blip>
          <a:srcRect b="0" l="0" r="0" t="0"/>
          <a:stretch/>
        </p:blipFill>
        <p:spPr>
          <a:xfrm>
            <a:off x="1224750" y="1089975"/>
            <a:ext cx="5144935" cy="3972350"/>
          </a:xfrm>
          <a:prstGeom prst="rect">
            <a:avLst/>
          </a:prstGeom>
          <a:noFill/>
          <a:ln>
            <a:noFill/>
          </a:ln>
        </p:spPr>
      </p:pic>
      <p:cxnSp>
        <p:nvCxnSpPr>
          <p:cNvPr id="1032" name="Google Shape;1032;gf3b04b386b_0_68"/>
          <p:cNvCxnSpPr/>
          <p:nvPr/>
        </p:nvCxnSpPr>
        <p:spPr>
          <a:xfrm>
            <a:off x="3521825" y="2995200"/>
            <a:ext cx="644100" cy="7200"/>
          </a:xfrm>
          <a:prstGeom prst="straightConnector1">
            <a:avLst/>
          </a:prstGeom>
          <a:noFill/>
          <a:ln cap="flat" cmpd="sng" w="19050">
            <a:solidFill>
              <a:srgbClr val="FF0000"/>
            </a:solidFill>
            <a:prstDash val="solid"/>
            <a:round/>
            <a:headEnd len="med" w="med" type="stealth"/>
            <a:tailEnd len="sm" w="sm" type="none"/>
          </a:ln>
        </p:spPr>
      </p:cxnSp>
      <p:cxnSp>
        <p:nvCxnSpPr>
          <p:cNvPr id="1033" name="Google Shape;1033;gf3b04b386b_0_68"/>
          <p:cNvCxnSpPr/>
          <p:nvPr/>
        </p:nvCxnSpPr>
        <p:spPr>
          <a:xfrm>
            <a:off x="4165925" y="4049150"/>
            <a:ext cx="644100" cy="7200"/>
          </a:xfrm>
          <a:prstGeom prst="straightConnector1">
            <a:avLst/>
          </a:prstGeom>
          <a:noFill/>
          <a:ln cap="flat" cmpd="sng" w="19050">
            <a:solidFill>
              <a:srgbClr val="FF0000"/>
            </a:solidFill>
            <a:prstDash val="solid"/>
            <a:round/>
            <a:headEnd len="med" w="med" type="stealth"/>
            <a:tailEnd len="sm" w="sm" type="none"/>
          </a:ln>
        </p:spPr>
      </p:cxnSp>
      <p:cxnSp>
        <p:nvCxnSpPr>
          <p:cNvPr id="1034" name="Google Shape;1034;gf3b04b386b_0_68"/>
          <p:cNvCxnSpPr/>
          <p:nvPr/>
        </p:nvCxnSpPr>
        <p:spPr>
          <a:xfrm>
            <a:off x="4165925" y="4438775"/>
            <a:ext cx="644100" cy="7200"/>
          </a:xfrm>
          <a:prstGeom prst="straightConnector1">
            <a:avLst/>
          </a:prstGeom>
          <a:noFill/>
          <a:ln cap="flat" cmpd="sng" w="19050">
            <a:solidFill>
              <a:srgbClr val="FF0000"/>
            </a:solidFill>
            <a:prstDash val="solid"/>
            <a:round/>
            <a:headEnd len="med" w="med" type="stealth"/>
            <a:tailEnd len="sm" w="sm" type="none"/>
          </a:ln>
        </p:spPr>
      </p:cxnSp>
      <p:cxnSp>
        <p:nvCxnSpPr>
          <p:cNvPr id="1035" name="Google Shape;1035;gf3b04b386b_0_68"/>
          <p:cNvCxnSpPr/>
          <p:nvPr/>
        </p:nvCxnSpPr>
        <p:spPr>
          <a:xfrm>
            <a:off x="3191375" y="4771475"/>
            <a:ext cx="644100" cy="7200"/>
          </a:xfrm>
          <a:prstGeom prst="straightConnector1">
            <a:avLst/>
          </a:prstGeom>
          <a:noFill/>
          <a:ln cap="flat" cmpd="sng" w="19050">
            <a:solidFill>
              <a:srgbClr val="FF0000"/>
            </a:solidFill>
            <a:prstDash val="solid"/>
            <a:round/>
            <a:headEnd len="med" w="med" type="stealth"/>
            <a:tailEnd len="sm" w="sm" type="none"/>
          </a:ln>
        </p:spPr>
      </p:cxn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pic>
        <p:nvPicPr>
          <p:cNvPr id="1040" name="Google Shape;1040;gf3b04b386b_0_87"/>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1041" name="Google Shape;1041;gf3b04b386b_0_87"/>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1042" name="Google Shape;1042;gf3b04b386b_0_87"/>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1043" name="Google Shape;1043;gf3b04b386b_0_87"/>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1044" name="Google Shape;1044;gf3b04b386b_0_87"/>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1045" name="Google Shape;1045;gf3b04b386b_0_87"/>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11. Configurando o MongoDB</a:t>
            </a:r>
            <a:endParaRPr b="1" sz="3300">
              <a:solidFill>
                <a:srgbClr val="0086FF"/>
              </a:solidFill>
            </a:endParaRPr>
          </a:p>
        </p:txBody>
      </p:sp>
      <p:sp>
        <p:nvSpPr>
          <p:cNvPr id="1046" name="Google Shape;1046;gf3b04b386b_0_87"/>
          <p:cNvSpPr txBox="1"/>
          <p:nvPr/>
        </p:nvSpPr>
        <p:spPr>
          <a:xfrm>
            <a:off x="563375" y="702000"/>
            <a:ext cx="6864900" cy="585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11.2 Cluster atlas MongoDB no VSCode</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p:txBody>
      </p:sp>
      <p:pic>
        <p:nvPicPr>
          <p:cNvPr id="1047" name="Google Shape;1047;gf3b04b386b_0_87"/>
          <p:cNvPicPr preferRelativeResize="0"/>
          <p:nvPr/>
        </p:nvPicPr>
        <p:blipFill rotWithShape="1">
          <a:blip r:embed="rId8">
            <a:alphaModFix/>
          </a:blip>
          <a:srcRect b="0" l="0" r="0" t="0"/>
          <a:stretch/>
        </p:blipFill>
        <p:spPr>
          <a:xfrm>
            <a:off x="85975" y="1467875"/>
            <a:ext cx="7655799" cy="2726678"/>
          </a:xfrm>
          <a:prstGeom prst="rect">
            <a:avLst/>
          </a:prstGeom>
          <a:noFill/>
          <a:ln>
            <a:noFill/>
          </a:ln>
        </p:spPr>
      </p:pic>
      <p:cxnSp>
        <p:nvCxnSpPr>
          <p:cNvPr id="1048" name="Google Shape;1048;gf3b04b386b_0_87"/>
          <p:cNvCxnSpPr/>
          <p:nvPr/>
        </p:nvCxnSpPr>
        <p:spPr>
          <a:xfrm>
            <a:off x="646400" y="2179075"/>
            <a:ext cx="644100" cy="7200"/>
          </a:xfrm>
          <a:prstGeom prst="straightConnector1">
            <a:avLst/>
          </a:prstGeom>
          <a:noFill/>
          <a:ln cap="flat" cmpd="sng" w="19050">
            <a:solidFill>
              <a:srgbClr val="FF0000"/>
            </a:solidFill>
            <a:prstDash val="solid"/>
            <a:round/>
            <a:headEnd len="med" w="med" type="stealth"/>
            <a:tailEnd len="sm" w="sm" type="none"/>
          </a:ln>
        </p:spPr>
      </p:cxnSp>
      <p:cxnSp>
        <p:nvCxnSpPr>
          <p:cNvPr id="1049" name="Google Shape;1049;gf3b04b386b_0_87"/>
          <p:cNvCxnSpPr/>
          <p:nvPr/>
        </p:nvCxnSpPr>
        <p:spPr>
          <a:xfrm>
            <a:off x="1795225" y="2711050"/>
            <a:ext cx="644100" cy="7200"/>
          </a:xfrm>
          <a:prstGeom prst="straightConnector1">
            <a:avLst/>
          </a:prstGeom>
          <a:noFill/>
          <a:ln cap="flat" cmpd="sng" w="19050">
            <a:solidFill>
              <a:srgbClr val="FF0000"/>
            </a:solidFill>
            <a:prstDash val="solid"/>
            <a:round/>
            <a:headEnd len="med" w="med" type="stealth"/>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g11eb0e7fc98_0_710"/>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198" name="Google Shape;198;g11eb0e7fc98_0_710"/>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199" name="Google Shape;199;g11eb0e7fc98_0_710"/>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200" name="Google Shape;200;g11eb0e7fc98_0_710"/>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201" name="Google Shape;201;g11eb0e7fc98_0_710"/>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202" name="Google Shape;202;g11eb0e7fc98_0_710"/>
          <p:cNvSpPr txBox="1"/>
          <p:nvPr>
            <p:ph idx="1" type="body"/>
          </p:nvPr>
        </p:nvSpPr>
        <p:spPr>
          <a:xfrm>
            <a:off x="303500" y="87000"/>
            <a:ext cx="69936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800"/>
              <a:buNone/>
            </a:pPr>
            <a:r>
              <a:rPr b="1" lang="pt-BR" sz="1900">
                <a:solidFill>
                  <a:srgbClr val="0086FF"/>
                </a:solidFill>
                <a:latin typeface="Montserrat"/>
                <a:ea typeface="Montserrat"/>
                <a:cs typeface="Montserrat"/>
                <a:sym typeface="Montserrat"/>
              </a:rPr>
              <a:t>3. Instalando e configurando o PostgreSQL e DBeaver</a:t>
            </a:r>
            <a:endParaRPr b="1" sz="1900">
              <a:solidFill>
                <a:srgbClr val="0086FF"/>
              </a:solidFill>
              <a:latin typeface="Montserrat"/>
              <a:ea typeface="Montserrat"/>
              <a:cs typeface="Montserrat"/>
              <a:sym typeface="Montserrat"/>
            </a:endParaRPr>
          </a:p>
          <a:p>
            <a:pPr indent="0" lvl="0" marL="0" rtl="0" algn="ctr">
              <a:lnSpc>
                <a:spcPct val="115000"/>
              </a:lnSpc>
              <a:spcBef>
                <a:spcPts val="1600"/>
              </a:spcBef>
              <a:spcAft>
                <a:spcPts val="1600"/>
              </a:spcAft>
              <a:buSzPts val="1800"/>
              <a:buNone/>
            </a:pPr>
            <a:r>
              <a:t/>
            </a:r>
            <a:endParaRPr b="1" sz="1900">
              <a:solidFill>
                <a:srgbClr val="0086FF"/>
              </a:solidFill>
              <a:latin typeface="Montserrat"/>
              <a:ea typeface="Montserrat"/>
              <a:cs typeface="Montserrat"/>
              <a:sym typeface="Montserrat"/>
            </a:endParaRPr>
          </a:p>
        </p:txBody>
      </p:sp>
      <p:sp>
        <p:nvSpPr>
          <p:cNvPr id="203" name="Google Shape;203;g11eb0e7fc98_0_710"/>
          <p:cNvSpPr txBox="1"/>
          <p:nvPr/>
        </p:nvSpPr>
        <p:spPr>
          <a:xfrm>
            <a:off x="464875" y="745425"/>
            <a:ext cx="6864900" cy="985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pt-BR" sz="1300">
                <a:solidFill>
                  <a:schemeClr val="dk1"/>
                </a:solidFill>
                <a:latin typeface="Montserrat"/>
                <a:ea typeface="Montserrat"/>
                <a:cs typeface="Montserrat"/>
                <a:sym typeface="Montserrat"/>
              </a:rPr>
              <a:t>3.1 </a:t>
            </a:r>
            <a:r>
              <a:rPr b="1" lang="pt-BR" sz="1300">
                <a:solidFill>
                  <a:schemeClr val="dk1"/>
                </a:solidFill>
                <a:highlight>
                  <a:schemeClr val="lt1"/>
                </a:highlight>
                <a:latin typeface="Montserrat"/>
                <a:ea typeface="Montserrat"/>
                <a:cs typeface="Montserrat"/>
                <a:sym typeface="Montserrat"/>
              </a:rPr>
              <a:t>Instalação do PostgreSQL no Windows</a:t>
            </a:r>
            <a:endParaRPr b="1" sz="13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None/>
            </a:pPr>
            <a:r>
              <a:rPr lang="pt-BR" sz="1300">
                <a:latin typeface="Montserrat"/>
                <a:ea typeface="Montserrat"/>
                <a:cs typeface="Montserrat"/>
                <a:sym typeface="Montserrat"/>
              </a:rPr>
              <a:t>Siga para o próximo passo através da opção “Next”:</a:t>
            </a:r>
            <a:endParaRPr sz="1300">
              <a:latin typeface="Montserrat"/>
              <a:ea typeface="Montserrat"/>
              <a:cs typeface="Montserrat"/>
              <a:sym typeface="Montserrat"/>
            </a:endParaRPr>
          </a:p>
          <a:p>
            <a:pPr indent="0" lvl="0" marL="0" rtl="0" algn="l">
              <a:spcBef>
                <a:spcPts val="0"/>
              </a:spcBef>
              <a:spcAft>
                <a:spcPts val="0"/>
              </a:spcAft>
              <a:buNone/>
            </a:pPr>
            <a:r>
              <a:t/>
            </a:r>
            <a:endParaRPr sz="1300">
              <a:latin typeface="Montserrat"/>
              <a:ea typeface="Montserrat"/>
              <a:cs typeface="Montserrat"/>
              <a:sym typeface="Montserrat"/>
            </a:endParaRPr>
          </a:p>
          <a:p>
            <a:pPr indent="0" lvl="0" marL="0" rtl="0" algn="l">
              <a:spcBef>
                <a:spcPts val="0"/>
              </a:spcBef>
              <a:spcAft>
                <a:spcPts val="0"/>
              </a:spcAft>
              <a:buNone/>
            </a:pPr>
            <a:r>
              <a:t/>
            </a:r>
            <a:endParaRPr sz="1300">
              <a:latin typeface="Montserrat"/>
              <a:ea typeface="Montserrat"/>
              <a:cs typeface="Montserrat"/>
              <a:sym typeface="Montserrat"/>
            </a:endParaRPr>
          </a:p>
        </p:txBody>
      </p:sp>
      <p:pic>
        <p:nvPicPr>
          <p:cNvPr id="204" name="Google Shape;204;g11eb0e7fc98_0_710"/>
          <p:cNvPicPr preferRelativeResize="0"/>
          <p:nvPr/>
        </p:nvPicPr>
        <p:blipFill>
          <a:blip r:embed="rId8">
            <a:alphaModFix/>
          </a:blip>
          <a:stretch>
            <a:fillRect/>
          </a:stretch>
        </p:blipFill>
        <p:spPr>
          <a:xfrm>
            <a:off x="1873475" y="1467750"/>
            <a:ext cx="3853661" cy="30269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pic>
        <p:nvPicPr>
          <p:cNvPr id="1054" name="Google Shape;1054;gf3b04b386b_0_106"/>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1055" name="Google Shape;1055;gf3b04b386b_0_106"/>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1056" name="Google Shape;1056;gf3b04b386b_0_106"/>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1057" name="Google Shape;1057;gf3b04b386b_0_106"/>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1058" name="Google Shape;1058;gf3b04b386b_0_106"/>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1059" name="Google Shape;1059;gf3b04b386b_0_106"/>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11. Configurando o MongoDB</a:t>
            </a:r>
            <a:endParaRPr b="1" sz="3300">
              <a:solidFill>
                <a:srgbClr val="0086FF"/>
              </a:solidFill>
            </a:endParaRPr>
          </a:p>
        </p:txBody>
      </p:sp>
      <p:sp>
        <p:nvSpPr>
          <p:cNvPr id="1060" name="Google Shape;1060;gf3b04b386b_0_106"/>
          <p:cNvSpPr txBox="1"/>
          <p:nvPr/>
        </p:nvSpPr>
        <p:spPr>
          <a:xfrm>
            <a:off x="563375" y="702000"/>
            <a:ext cx="6864900" cy="585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11.2 Cluster atlas MongoDB no VSCode</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p:txBody>
      </p:sp>
      <p:pic>
        <p:nvPicPr>
          <p:cNvPr id="1061" name="Google Shape;1061;gf3b04b386b_0_106"/>
          <p:cNvPicPr preferRelativeResize="0"/>
          <p:nvPr/>
        </p:nvPicPr>
        <p:blipFill rotWithShape="1">
          <a:blip r:embed="rId8">
            <a:alphaModFix/>
          </a:blip>
          <a:srcRect b="0" l="0" r="0" t="0"/>
          <a:stretch/>
        </p:blipFill>
        <p:spPr>
          <a:xfrm>
            <a:off x="1357600" y="1146900"/>
            <a:ext cx="4772360" cy="3758375"/>
          </a:xfrm>
          <a:prstGeom prst="rect">
            <a:avLst/>
          </a:prstGeom>
          <a:noFill/>
          <a:ln>
            <a:noFill/>
          </a:ln>
        </p:spPr>
      </p:pic>
      <p:cxnSp>
        <p:nvCxnSpPr>
          <p:cNvPr id="1062" name="Google Shape;1062;gf3b04b386b_0_106"/>
          <p:cNvCxnSpPr/>
          <p:nvPr/>
        </p:nvCxnSpPr>
        <p:spPr>
          <a:xfrm>
            <a:off x="5979700" y="4627475"/>
            <a:ext cx="644100" cy="7200"/>
          </a:xfrm>
          <a:prstGeom prst="straightConnector1">
            <a:avLst/>
          </a:prstGeom>
          <a:noFill/>
          <a:ln cap="flat" cmpd="sng" w="19050">
            <a:solidFill>
              <a:srgbClr val="FF0000"/>
            </a:solidFill>
            <a:prstDash val="solid"/>
            <a:round/>
            <a:headEnd len="med" w="med" type="stealth"/>
            <a:tailEnd len="sm" w="sm" type="none"/>
          </a:ln>
        </p:spPr>
      </p:cxn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pic>
        <p:nvPicPr>
          <p:cNvPr id="1067" name="Google Shape;1067;gf3b04b386b_0_121"/>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1068" name="Google Shape;1068;gf3b04b386b_0_121"/>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1069" name="Google Shape;1069;gf3b04b386b_0_121"/>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1070" name="Google Shape;1070;gf3b04b386b_0_121"/>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1071" name="Google Shape;1071;gf3b04b386b_0_121"/>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1072" name="Google Shape;1072;gf3b04b386b_0_121"/>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11. Configurando o MongoDB</a:t>
            </a:r>
            <a:endParaRPr b="1" sz="3300">
              <a:solidFill>
                <a:srgbClr val="0086FF"/>
              </a:solidFill>
            </a:endParaRPr>
          </a:p>
        </p:txBody>
      </p:sp>
      <p:sp>
        <p:nvSpPr>
          <p:cNvPr id="1073" name="Google Shape;1073;gf3b04b386b_0_121"/>
          <p:cNvSpPr txBox="1"/>
          <p:nvPr/>
        </p:nvSpPr>
        <p:spPr>
          <a:xfrm>
            <a:off x="563375" y="702000"/>
            <a:ext cx="6864900" cy="585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11.2 Cluster atlas MongoDB no VSCode</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p:txBody>
      </p:sp>
      <p:cxnSp>
        <p:nvCxnSpPr>
          <p:cNvPr id="1074" name="Google Shape;1074;gf3b04b386b_0_121"/>
          <p:cNvCxnSpPr/>
          <p:nvPr/>
        </p:nvCxnSpPr>
        <p:spPr>
          <a:xfrm>
            <a:off x="6150500" y="4219400"/>
            <a:ext cx="644100" cy="7200"/>
          </a:xfrm>
          <a:prstGeom prst="straightConnector1">
            <a:avLst/>
          </a:prstGeom>
          <a:noFill/>
          <a:ln cap="flat" cmpd="sng" w="19050">
            <a:solidFill>
              <a:srgbClr val="FF0000"/>
            </a:solidFill>
            <a:prstDash val="solid"/>
            <a:round/>
            <a:headEnd len="med" w="med" type="stealth"/>
            <a:tailEnd len="sm" w="sm" type="none"/>
          </a:ln>
        </p:spPr>
      </p:cxnSp>
      <p:pic>
        <p:nvPicPr>
          <p:cNvPr id="1075" name="Google Shape;1075;gf3b04b386b_0_121"/>
          <p:cNvPicPr preferRelativeResize="0"/>
          <p:nvPr/>
        </p:nvPicPr>
        <p:blipFill rotWithShape="1">
          <a:blip r:embed="rId8">
            <a:alphaModFix/>
          </a:blip>
          <a:srcRect b="0" l="0" r="0" t="0"/>
          <a:stretch/>
        </p:blipFill>
        <p:spPr>
          <a:xfrm>
            <a:off x="1414550" y="1146900"/>
            <a:ext cx="4473551" cy="38352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pic>
        <p:nvPicPr>
          <p:cNvPr id="1080" name="Google Shape;1080;gf3b04b386b_0_134"/>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1081" name="Google Shape;1081;gf3b04b386b_0_134"/>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1082" name="Google Shape;1082;gf3b04b386b_0_134"/>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1083" name="Google Shape;1083;gf3b04b386b_0_134"/>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1084" name="Google Shape;1084;gf3b04b386b_0_134"/>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1085" name="Google Shape;1085;gf3b04b386b_0_134"/>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11. Configurando o MongoDB</a:t>
            </a:r>
            <a:endParaRPr b="1" sz="3300">
              <a:solidFill>
                <a:srgbClr val="0086FF"/>
              </a:solidFill>
            </a:endParaRPr>
          </a:p>
        </p:txBody>
      </p:sp>
      <p:sp>
        <p:nvSpPr>
          <p:cNvPr id="1086" name="Google Shape;1086;gf3b04b386b_0_134"/>
          <p:cNvSpPr txBox="1"/>
          <p:nvPr/>
        </p:nvSpPr>
        <p:spPr>
          <a:xfrm>
            <a:off x="563375" y="702000"/>
            <a:ext cx="6864900" cy="585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11.2 Cluster atlas MongoDB no VSCode</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p:txBody>
      </p:sp>
      <p:cxnSp>
        <p:nvCxnSpPr>
          <p:cNvPr id="1087" name="Google Shape;1087;gf3b04b386b_0_134"/>
          <p:cNvCxnSpPr/>
          <p:nvPr/>
        </p:nvCxnSpPr>
        <p:spPr>
          <a:xfrm>
            <a:off x="4527725" y="2387875"/>
            <a:ext cx="644100" cy="7200"/>
          </a:xfrm>
          <a:prstGeom prst="straightConnector1">
            <a:avLst/>
          </a:prstGeom>
          <a:noFill/>
          <a:ln cap="flat" cmpd="sng" w="19050">
            <a:solidFill>
              <a:srgbClr val="FF0000"/>
            </a:solidFill>
            <a:prstDash val="solid"/>
            <a:round/>
            <a:headEnd len="med" w="med" type="stealth"/>
            <a:tailEnd len="sm" w="sm" type="none"/>
          </a:ln>
        </p:spPr>
      </p:cxnSp>
      <p:pic>
        <p:nvPicPr>
          <p:cNvPr id="1088" name="Google Shape;1088;gf3b04b386b_0_134"/>
          <p:cNvPicPr preferRelativeResize="0"/>
          <p:nvPr/>
        </p:nvPicPr>
        <p:blipFill rotWithShape="1">
          <a:blip r:embed="rId8">
            <a:alphaModFix/>
          </a:blip>
          <a:srcRect b="0" l="0" r="0" t="0"/>
          <a:stretch/>
        </p:blipFill>
        <p:spPr>
          <a:xfrm>
            <a:off x="1737775" y="1129950"/>
            <a:ext cx="3883482" cy="3775325"/>
          </a:xfrm>
          <a:prstGeom prst="rect">
            <a:avLst/>
          </a:prstGeom>
          <a:noFill/>
          <a:ln>
            <a:noFill/>
          </a:ln>
        </p:spPr>
      </p:pic>
      <p:cxnSp>
        <p:nvCxnSpPr>
          <p:cNvPr id="1089" name="Google Shape;1089;gf3b04b386b_0_134"/>
          <p:cNvCxnSpPr/>
          <p:nvPr/>
        </p:nvCxnSpPr>
        <p:spPr>
          <a:xfrm>
            <a:off x="5543700" y="3574650"/>
            <a:ext cx="644100" cy="7200"/>
          </a:xfrm>
          <a:prstGeom prst="straightConnector1">
            <a:avLst/>
          </a:prstGeom>
          <a:noFill/>
          <a:ln cap="flat" cmpd="sng" w="19050">
            <a:solidFill>
              <a:srgbClr val="FF0000"/>
            </a:solidFill>
            <a:prstDash val="solid"/>
            <a:round/>
            <a:headEnd len="med" w="med" type="stealth"/>
            <a:tailEnd len="sm" w="sm" type="none"/>
          </a:ln>
        </p:spPr>
      </p:cxn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pic>
        <p:nvPicPr>
          <p:cNvPr id="1094" name="Google Shape;1094;gf3b04b386b_0_256"/>
          <p:cNvPicPr preferRelativeResize="0"/>
          <p:nvPr/>
        </p:nvPicPr>
        <p:blipFill rotWithShape="1">
          <a:blip r:embed="rId3">
            <a:alphaModFix/>
          </a:blip>
          <a:srcRect b="0" l="0" r="0" t="0"/>
          <a:stretch/>
        </p:blipFill>
        <p:spPr>
          <a:xfrm>
            <a:off x="123375" y="1546200"/>
            <a:ext cx="7684826" cy="2394829"/>
          </a:xfrm>
          <a:prstGeom prst="rect">
            <a:avLst/>
          </a:prstGeom>
          <a:noFill/>
          <a:ln>
            <a:noFill/>
          </a:ln>
        </p:spPr>
      </p:pic>
      <p:pic>
        <p:nvPicPr>
          <p:cNvPr id="1095" name="Google Shape;1095;gf3b04b386b_0_256"/>
          <p:cNvPicPr preferRelativeResize="0"/>
          <p:nvPr/>
        </p:nvPicPr>
        <p:blipFill rotWithShape="1">
          <a:blip r:embed="rId4">
            <a:alphaModFix/>
          </a:blip>
          <a:srcRect b="0" l="85391" r="0" t="0"/>
          <a:stretch/>
        </p:blipFill>
        <p:spPr>
          <a:xfrm>
            <a:off x="7808200" y="0"/>
            <a:ext cx="1335799" cy="5143500"/>
          </a:xfrm>
          <a:prstGeom prst="rect">
            <a:avLst/>
          </a:prstGeom>
          <a:noFill/>
          <a:ln>
            <a:noFill/>
          </a:ln>
        </p:spPr>
      </p:pic>
      <p:pic>
        <p:nvPicPr>
          <p:cNvPr id="1096" name="Google Shape;1096;gf3b04b386b_0_256"/>
          <p:cNvPicPr preferRelativeResize="0"/>
          <p:nvPr/>
        </p:nvPicPr>
        <p:blipFill rotWithShape="1">
          <a:blip r:embed="rId5">
            <a:alphaModFix amt="47000"/>
          </a:blip>
          <a:srcRect b="0" l="0" r="0" t="0"/>
          <a:stretch/>
        </p:blipFill>
        <p:spPr>
          <a:xfrm>
            <a:off x="7808199" y="0"/>
            <a:ext cx="1335799" cy="5143500"/>
          </a:xfrm>
          <a:prstGeom prst="rect">
            <a:avLst/>
          </a:prstGeom>
          <a:noFill/>
          <a:ln>
            <a:noFill/>
          </a:ln>
        </p:spPr>
      </p:pic>
      <p:pic>
        <p:nvPicPr>
          <p:cNvPr id="1097" name="Google Shape;1097;gf3b04b386b_0_256"/>
          <p:cNvPicPr preferRelativeResize="0"/>
          <p:nvPr/>
        </p:nvPicPr>
        <p:blipFill rotWithShape="1">
          <a:blip r:embed="rId6">
            <a:alphaModFix/>
          </a:blip>
          <a:srcRect b="0" l="0" r="0" t="0"/>
          <a:stretch/>
        </p:blipFill>
        <p:spPr>
          <a:xfrm>
            <a:off x="-18037" y="5062325"/>
            <a:ext cx="9180074" cy="81175"/>
          </a:xfrm>
          <a:prstGeom prst="rect">
            <a:avLst/>
          </a:prstGeom>
          <a:noFill/>
          <a:ln>
            <a:noFill/>
          </a:ln>
        </p:spPr>
      </p:pic>
      <p:pic>
        <p:nvPicPr>
          <p:cNvPr id="1098" name="Google Shape;1098;gf3b04b386b_0_256"/>
          <p:cNvPicPr preferRelativeResize="0"/>
          <p:nvPr/>
        </p:nvPicPr>
        <p:blipFill rotWithShape="1">
          <a:blip r:embed="rId7">
            <a:alphaModFix/>
          </a:blip>
          <a:srcRect b="0" l="0" r="0" t="0"/>
          <a:stretch/>
        </p:blipFill>
        <p:spPr>
          <a:xfrm>
            <a:off x="7958945" y="4560529"/>
            <a:ext cx="979600" cy="344750"/>
          </a:xfrm>
          <a:prstGeom prst="rect">
            <a:avLst/>
          </a:prstGeom>
          <a:noFill/>
          <a:ln>
            <a:noFill/>
          </a:ln>
        </p:spPr>
      </p:pic>
      <p:pic>
        <p:nvPicPr>
          <p:cNvPr id="1099" name="Google Shape;1099;gf3b04b386b_0_256"/>
          <p:cNvPicPr preferRelativeResize="0"/>
          <p:nvPr/>
        </p:nvPicPr>
        <p:blipFill rotWithShape="1">
          <a:blip r:embed="rId8">
            <a:alphaModFix/>
          </a:blip>
          <a:srcRect b="0" l="0" r="0" t="0"/>
          <a:stretch/>
        </p:blipFill>
        <p:spPr>
          <a:xfrm>
            <a:off x="8093275" y="165700"/>
            <a:ext cx="845275" cy="457575"/>
          </a:xfrm>
          <a:prstGeom prst="rect">
            <a:avLst/>
          </a:prstGeom>
          <a:noFill/>
          <a:ln>
            <a:noFill/>
          </a:ln>
        </p:spPr>
      </p:pic>
      <p:sp>
        <p:nvSpPr>
          <p:cNvPr id="1100" name="Google Shape;1100;gf3b04b386b_0_256"/>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11. Configurando o MongoDB</a:t>
            </a:r>
            <a:endParaRPr b="1" sz="3300">
              <a:solidFill>
                <a:srgbClr val="0086FF"/>
              </a:solidFill>
            </a:endParaRPr>
          </a:p>
        </p:txBody>
      </p:sp>
      <p:sp>
        <p:nvSpPr>
          <p:cNvPr id="1101" name="Google Shape;1101;gf3b04b386b_0_256"/>
          <p:cNvSpPr txBox="1"/>
          <p:nvPr/>
        </p:nvSpPr>
        <p:spPr>
          <a:xfrm>
            <a:off x="563375" y="702000"/>
            <a:ext cx="6864900" cy="585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11.2 Cluster atlas MongoDB no VSCode</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p:txBody>
      </p:sp>
      <p:cxnSp>
        <p:nvCxnSpPr>
          <p:cNvPr id="1102" name="Google Shape;1102;gf3b04b386b_0_256"/>
          <p:cNvCxnSpPr/>
          <p:nvPr/>
        </p:nvCxnSpPr>
        <p:spPr>
          <a:xfrm>
            <a:off x="769750" y="3441250"/>
            <a:ext cx="644100" cy="7200"/>
          </a:xfrm>
          <a:prstGeom prst="straightConnector1">
            <a:avLst/>
          </a:prstGeom>
          <a:noFill/>
          <a:ln cap="flat" cmpd="sng" w="19050">
            <a:solidFill>
              <a:srgbClr val="FF0000"/>
            </a:solidFill>
            <a:prstDash val="solid"/>
            <a:round/>
            <a:headEnd len="med" w="med" type="stealth"/>
            <a:tailEnd len="sm" w="sm" type="none"/>
          </a:ln>
        </p:spPr>
      </p:cxnSp>
      <p:cxnSp>
        <p:nvCxnSpPr>
          <p:cNvPr id="1103" name="Google Shape;1103;gf3b04b386b_0_256"/>
          <p:cNvCxnSpPr/>
          <p:nvPr/>
        </p:nvCxnSpPr>
        <p:spPr>
          <a:xfrm flipH="1">
            <a:off x="6557725" y="2877063"/>
            <a:ext cx="626100" cy="10200"/>
          </a:xfrm>
          <a:prstGeom prst="straightConnector1">
            <a:avLst/>
          </a:prstGeom>
          <a:noFill/>
          <a:ln cap="flat" cmpd="sng" w="19050">
            <a:solidFill>
              <a:srgbClr val="FF0000"/>
            </a:solidFill>
            <a:prstDash val="solid"/>
            <a:round/>
            <a:headEnd len="med" w="med" type="stealth"/>
            <a:tailEnd len="sm" w="sm" type="none"/>
          </a:ln>
        </p:spPr>
      </p:cxn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pic>
        <p:nvPicPr>
          <p:cNvPr id="1108" name="Google Shape;1108;gf3b04b386b_0_194"/>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1109" name="Google Shape;1109;gf3b04b386b_0_194"/>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1110" name="Google Shape;1110;gf3b04b386b_0_194"/>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1111" name="Google Shape;1111;gf3b04b386b_0_194"/>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1112" name="Google Shape;1112;gf3b04b386b_0_194"/>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1113" name="Google Shape;1113;gf3b04b386b_0_194"/>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11. Configurando o MongoDB</a:t>
            </a:r>
            <a:endParaRPr b="1" sz="3300">
              <a:solidFill>
                <a:srgbClr val="0086FF"/>
              </a:solidFill>
            </a:endParaRPr>
          </a:p>
        </p:txBody>
      </p:sp>
      <p:sp>
        <p:nvSpPr>
          <p:cNvPr id="1114" name="Google Shape;1114;gf3b04b386b_0_194"/>
          <p:cNvSpPr txBox="1"/>
          <p:nvPr/>
        </p:nvSpPr>
        <p:spPr>
          <a:xfrm>
            <a:off x="563375" y="702000"/>
            <a:ext cx="6864900" cy="785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chemeClr val="dk1"/>
              </a:buClr>
              <a:buSzPts val="1100"/>
              <a:buFont typeface="Arial"/>
              <a:buNone/>
            </a:pPr>
            <a:r>
              <a:rPr b="1" i="0" lang="pt-BR" sz="1300" u="none" cap="none" strike="noStrike">
                <a:solidFill>
                  <a:schemeClr val="dk1"/>
                </a:solidFill>
                <a:latin typeface="Montserrat"/>
                <a:ea typeface="Montserrat"/>
                <a:cs typeface="Montserrat"/>
                <a:sym typeface="Montserrat"/>
              </a:rPr>
              <a:t>11.2 Cluster atlas MongoDB no VSCode</a:t>
            </a:r>
            <a:endParaRPr b="1" i="0" sz="13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p:txBody>
      </p:sp>
      <p:pic>
        <p:nvPicPr>
          <p:cNvPr id="1115" name="Google Shape;1115;gf3b04b386b_0_194"/>
          <p:cNvPicPr preferRelativeResize="0"/>
          <p:nvPr/>
        </p:nvPicPr>
        <p:blipFill rotWithShape="1">
          <a:blip r:embed="rId8">
            <a:alphaModFix/>
          </a:blip>
          <a:srcRect b="0" l="0" r="0" t="0"/>
          <a:stretch/>
        </p:blipFill>
        <p:spPr>
          <a:xfrm>
            <a:off x="401825" y="1633125"/>
            <a:ext cx="7187998" cy="3357789"/>
          </a:xfrm>
          <a:prstGeom prst="rect">
            <a:avLst/>
          </a:prstGeom>
          <a:noFill/>
          <a:ln>
            <a:noFill/>
          </a:ln>
        </p:spPr>
      </p:pic>
      <p:sp>
        <p:nvSpPr>
          <p:cNvPr id="1116" name="Google Shape;1116;gf3b04b386b_0_194"/>
          <p:cNvSpPr txBox="1"/>
          <p:nvPr/>
        </p:nvSpPr>
        <p:spPr>
          <a:xfrm>
            <a:off x="616850" y="1048125"/>
            <a:ext cx="66048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chemeClr val="dk1"/>
                </a:solidFill>
                <a:latin typeface="Montserrat"/>
                <a:ea typeface="Montserrat"/>
                <a:cs typeface="Montserrat"/>
                <a:sym typeface="Montserrat"/>
              </a:rPr>
              <a:t>Após copiar a Connection String, trocar a parte do </a:t>
            </a:r>
            <a:r>
              <a:rPr b="1" i="0" lang="pt-BR" sz="1300" u="none" cap="none" strike="noStrike">
                <a:solidFill>
                  <a:schemeClr val="dk1"/>
                </a:solidFill>
                <a:latin typeface="Montserrat"/>
                <a:ea typeface="Montserrat"/>
                <a:cs typeface="Montserrat"/>
                <a:sym typeface="Montserrat"/>
              </a:rPr>
              <a:t>&lt;password&gt;</a:t>
            </a:r>
            <a:r>
              <a:rPr b="0" i="0" lang="pt-BR" sz="1300" u="none" cap="none" strike="noStrike">
                <a:solidFill>
                  <a:schemeClr val="dk1"/>
                </a:solidFill>
                <a:latin typeface="Montserrat"/>
                <a:ea typeface="Montserrat"/>
                <a:cs typeface="Montserrat"/>
                <a:sym typeface="Montserrat"/>
              </a:rPr>
              <a:t> pela </a:t>
            </a:r>
            <a:r>
              <a:rPr b="1" i="0" lang="pt-BR" sz="1300" u="none" cap="none" strike="noStrike">
                <a:solidFill>
                  <a:schemeClr val="dk1"/>
                </a:solidFill>
                <a:latin typeface="Montserrat"/>
                <a:ea typeface="Montserrat"/>
                <a:cs typeface="Montserrat"/>
                <a:sym typeface="Montserrat"/>
              </a:rPr>
              <a:t>senha</a:t>
            </a:r>
            <a:r>
              <a:rPr b="0" i="0" lang="pt-BR" sz="1300" u="none" cap="none" strike="noStrike">
                <a:solidFill>
                  <a:schemeClr val="dk1"/>
                </a:solidFill>
                <a:latin typeface="Montserrat"/>
                <a:ea typeface="Montserrat"/>
                <a:cs typeface="Montserrat"/>
                <a:sym typeface="Montserrat"/>
              </a:rPr>
              <a:t> </a:t>
            </a:r>
            <a:r>
              <a:rPr b="1" i="0" lang="pt-BR" sz="1300" u="none" cap="none" strike="noStrike">
                <a:solidFill>
                  <a:schemeClr val="dk1"/>
                </a:solidFill>
                <a:latin typeface="Montserrat"/>
                <a:ea typeface="Montserrat"/>
                <a:cs typeface="Montserrat"/>
                <a:sym typeface="Montserrat"/>
              </a:rPr>
              <a:t>criada</a:t>
            </a:r>
            <a:r>
              <a:rPr b="0" i="0" lang="pt-BR" sz="1300" u="none" cap="none" strike="noStrike">
                <a:solidFill>
                  <a:schemeClr val="dk1"/>
                </a:solidFill>
                <a:latin typeface="Montserrat"/>
                <a:ea typeface="Montserrat"/>
                <a:cs typeface="Montserrat"/>
                <a:sym typeface="Montserrat"/>
              </a:rPr>
              <a:t> no atlas e conectar no vs code</a:t>
            </a:r>
            <a:endParaRPr b="0" i="0" sz="13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pic>
        <p:nvPicPr>
          <p:cNvPr id="1121" name="Google Shape;1121;g119d4c14206_0_289"/>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1122" name="Google Shape;1122;g119d4c14206_0_289"/>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1123" name="Google Shape;1123;g119d4c14206_0_289"/>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1124" name="Google Shape;1124;g119d4c14206_0_289"/>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1125" name="Google Shape;1125;g119d4c14206_0_289"/>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1126" name="Google Shape;1126;g119d4c14206_0_289"/>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11. Configurando o MongoDB</a:t>
            </a:r>
            <a:endParaRPr b="1" sz="3300">
              <a:solidFill>
                <a:srgbClr val="0086FF"/>
              </a:solidFill>
            </a:endParaRPr>
          </a:p>
        </p:txBody>
      </p:sp>
      <p:sp>
        <p:nvSpPr>
          <p:cNvPr id="1127" name="Google Shape;1127;g119d4c14206_0_289"/>
          <p:cNvSpPr txBox="1"/>
          <p:nvPr/>
        </p:nvSpPr>
        <p:spPr>
          <a:xfrm>
            <a:off x="563375" y="782500"/>
            <a:ext cx="6864900" cy="985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chemeClr val="dk1"/>
              </a:buClr>
              <a:buSzPts val="1100"/>
              <a:buFont typeface="Arial"/>
              <a:buNone/>
            </a:pPr>
            <a:r>
              <a:rPr b="1" i="0" lang="pt-BR" sz="1300" u="none" cap="none" strike="noStrike">
                <a:solidFill>
                  <a:schemeClr val="dk1"/>
                </a:solidFill>
                <a:latin typeface="Montserrat"/>
                <a:ea typeface="Montserrat"/>
                <a:cs typeface="Montserrat"/>
                <a:sym typeface="Montserrat"/>
              </a:rPr>
              <a:t>11.3 MongoDB Local no VSCode (Opcional)</a:t>
            </a:r>
            <a:endParaRPr b="1" i="0" sz="13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p:txBody>
      </p:sp>
      <p:pic>
        <p:nvPicPr>
          <p:cNvPr id="1128" name="Google Shape;1128;g119d4c14206_0_289"/>
          <p:cNvPicPr preferRelativeResize="0"/>
          <p:nvPr/>
        </p:nvPicPr>
        <p:blipFill rotWithShape="1">
          <a:blip r:embed="rId8">
            <a:alphaModFix/>
          </a:blip>
          <a:srcRect b="0" l="0" r="0" t="0"/>
          <a:stretch/>
        </p:blipFill>
        <p:spPr>
          <a:xfrm>
            <a:off x="1686050" y="1125325"/>
            <a:ext cx="3104472" cy="3937001"/>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pic>
        <p:nvPicPr>
          <p:cNvPr id="1133" name="Google Shape;1133;g119d4c14206_0_300"/>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1134" name="Google Shape;1134;g119d4c14206_0_300"/>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1135" name="Google Shape;1135;g119d4c14206_0_300"/>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1136" name="Google Shape;1136;g119d4c14206_0_300"/>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1137" name="Google Shape;1137;g119d4c14206_0_300"/>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1138" name="Google Shape;1138;g119d4c14206_0_300"/>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11. Configurando o MongoDB</a:t>
            </a:r>
            <a:endParaRPr b="1" sz="3300">
              <a:solidFill>
                <a:srgbClr val="0086FF"/>
              </a:solidFill>
            </a:endParaRPr>
          </a:p>
        </p:txBody>
      </p:sp>
      <p:sp>
        <p:nvSpPr>
          <p:cNvPr id="1139" name="Google Shape;1139;g119d4c14206_0_300"/>
          <p:cNvSpPr txBox="1"/>
          <p:nvPr/>
        </p:nvSpPr>
        <p:spPr>
          <a:xfrm>
            <a:off x="563375" y="782500"/>
            <a:ext cx="6864900" cy="985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chemeClr val="dk1"/>
                </a:solidFill>
                <a:latin typeface="Montserrat"/>
                <a:ea typeface="Montserrat"/>
                <a:cs typeface="Montserrat"/>
                <a:sym typeface="Montserrat"/>
              </a:rPr>
              <a:t>11.4 Usando o MongoDB VS Code</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Uma vez anexado, você pode trabalhar com o servidor MongoDB, gerenciando bancos de dados, coleções e documentos do MongoDB.</a:t>
            </a:r>
            <a:endParaRPr b="0" i="0" sz="1300" u="none" cap="none" strike="noStrike">
              <a:solidFill>
                <a:srgbClr val="000000"/>
              </a:solidFill>
              <a:latin typeface="Montserrat"/>
              <a:ea typeface="Montserrat"/>
              <a:cs typeface="Montserrat"/>
              <a:sym typeface="Montserrat"/>
            </a:endParaRPr>
          </a:p>
        </p:txBody>
      </p:sp>
      <p:pic>
        <p:nvPicPr>
          <p:cNvPr id="1140" name="Google Shape;1140;g119d4c14206_0_300"/>
          <p:cNvPicPr preferRelativeResize="0"/>
          <p:nvPr/>
        </p:nvPicPr>
        <p:blipFill rotWithShape="1">
          <a:blip r:embed="rId8">
            <a:alphaModFix/>
          </a:blip>
          <a:srcRect b="0" l="0" r="0" t="0"/>
          <a:stretch/>
        </p:blipFill>
        <p:spPr>
          <a:xfrm>
            <a:off x="1748675" y="1767700"/>
            <a:ext cx="3676395" cy="3294624"/>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pic>
        <p:nvPicPr>
          <p:cNvPr id="1145" name="Google Shape;1145;g119d4c14206_0_311"/>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1146" name="Google Shape;1146;g119d4c14206_0_311"/>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1147" name="Google Shape;1147;g119d4c14206_0_311"/>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1148" name="Google Shape;1148;g119d4c14206_0_311"/>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1149" name="Google Shape;1149;g119d4c14206_0_311"/>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1150" name="Google Shape;1150;g119d4c14206_0_311"/>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11. Configurando o MongoDB</a:t>
            </a:r>
            <a:endParaRPr b="1" sz="3300">
              <a:solidFill>
                <a:srgbClr val="0086FF"/>
              </a:solidFill>
            </a:endParaRPr>
          </a:p>
        </p:txBody>
      </p:sp>
      <p:sp>
        <p:nvSpPr>
          <p:cNvPr id="1151" name="Google Shape;1151;g119d4c14206_0_311"/>
          <p:cNvSpPr txBox="1"/>
          <p:nvPr/>
        </p:nvSpPr>
        <p:spPr>
          <a:xfrm>
            <a:off x="563375" y="782500"/>
            <a:ext cx="6864900" cy="1185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chemeClr val="dk1"/>
                </a:solidFill>
                <a:latin typeface="Montserrat"/>
                <a:ea typeface="Montserrat"/>
                <a:cs typeface="Montserrat"/>
                <a:sym typeface="Montserrat"/>
              </a:rPr>
              <a:t>11.4 Usando o MongoDB VS Code</a:t>
            </a:r>
            <a:endParaRPr b="1" i="0" sz="13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Você pode expandir bancos de dados para visualizar suas coleções com seus esquemas e índices e pode selecionar Documentos MongoDB individuais para visualizar seu JSON.</a:t>
            </a:r>
            <a:endParaRPr b="0" i="0" sz="1300" u="none" cap="none" strike="noStrike">
              <a:solidFill>
                <a:srgbClr val="000000"/>
              </a:solidFill>
              <a:latin typeface="Montserrat"/>
              <a:ea typeface="Montserrat"/>
              <a:cs typeface="Montserrat"/>
              <a:sym typeface="Montserrat"/>
            </a:endParaRPr>
          </a:p>
        </p:txBody>
      </p:sp>
      <p:pic>
        <p:nvPicPr>
          <p:cNvPr id="1152" name="Google Shape;1152;g119d4c14206_0_311"/>
          <p:cNvPicPr preferRelativeResize="0"/>
          <p:nvPr/>
        </p:nvPicPr>
        <p:blipFill rotWithShape="1">
          <a:blip r:embed="rId8">
            <a:alphaModFix/>
          </a:blip>
          <a:srcRect b="0" l="0" r="0" t="0"/>
          <a:stretch/>
        </p:blipFill>
        <p:spPr>
          <a:xfrm>
            <a:off x="563375" y="1911525"/>
            <a:ext cx="6841179" cy="29937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pic>
        <p:nvPicPr>
          <p:cNvPr id="1157" name="Google Shape;1157;g119d4c14206_0_323"/>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1158" name="Google Shape;1158;g119d4c14206_0_323"/>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1159" name="Google Shape;1159;g119d4c14206_0_323"/>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1160" name="Google Shape;1160;g119d4c14206_0_323"/>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1161" name="Google Shape;1161;g119d4c14206_0_323"/>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1162" name="Google Shape;1162;g119d4c14206_0_323"/>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11. Configurando o MongoDB</a:t>
            </a:r>
            <a:endParaRPr b="1" sz="3300">
              <a:solidFill>
                <a:srgbClr val="0086FF"/>
              </a:solidFill>
            </a:endParaRPr>
          </a:p>
        </p:txBody>
      </p:sp>
      <p:sp>
        <p:nvSpPr>
          <p:cNvPr id="1163" name="Google Shape;1163;g119d4c14206_0_323"/>
          <p:cNvSpPr txBox="1"/>
          <p:nvPr/>
        </p:nvSpPr>
        <p:spPr>
          <a:xfrm>
            <a:off x="563375" y="782500"/>
            <a:ext cx="6864900" cy="985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chemeClr val="dk1"/>
                </a:solidFill>
                <a:latin typeface="Montserrat"/>
                <a:ea typeface="Montserrat"/>
                <a:cs typeface="Montserrat"/>
                <a:sym typeface="Montserrat"/>
              </a:rPr>
              <a:t>11.4 Usando o MongoDB VS Code</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Você também pode anexar um shell do MongoDB à conexão ativa, simplesmente clicando com o botão direito do mouse na própria conexão.</a:t>
            </a:r>
            <a:endParaRPr b="0" i="0" sz="1300" u="none" cap="none" strike="noStrike">
              <a:solidFill>
                <a:srgbClr val="000000"/>
              </a:solidFill>
              <a:latin typeface="Montserrat"/>
              <a:ea typeface="Montserrat"/>
              <a:cs typeface="Montserrat"/>
              <a:sym typeface="Montserrat"/>
            </a:endParaRPr>
          </a:p>
        </p:txBody>
      </p:sp>
      <p:pic>
        <p:nvPicPr>
          <p:cNvPr id="1164" name="Google Shape;1164;g119d4c14206_0_323"/>
          <p:cNvPicPr preferRelativeResize="0"/>
          <p:nvPr/>
        </p:nvPicPr>
        <p:blipFill rotWithShape="1">
          <a:blip r:embed="rId8">
            <a:alphaModFix/>
          </a:blip>
          <a:srcRect b="0" l="0" r="0" t="0"/>
          <a:stretch/>
        </p:blipFill>
        <p:spPr>
          <a:xfrm>
            <a:off x="1122675" y="2014000"/>
            <a:ext cx="4019550" cy="225742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pic>
        <p:nvPicPr>
          <p:cNvPr id="1169" name="Google Shape;1169;g119d4c14206_0_335"/>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1170" name="Google Shape;1170;g119d4c14206_0_335"/>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1171" name="Google Shape;1171;g119d4c14206_0_335"/>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1172" name="Google Shape;1172;g119d4c14206_0_335"/>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1173" name="Google Shape;1173;g119d4c14206_0_335"/>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1174" name="Google Shape;1174;g119d4c14206_0_335"/>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11. Configurando o MongoDB</a:t>
            </a:r>
            <a:endParaRPr b="1" sz="3300">
              <a:solidFill>
                <a:srgbClr val="0086FF"/>
              </a:solidFill>
            </a:endParaRPr>
          </a:p>
        </p:txBody>
      </p:sp>
      <p:sp>
        <p:nvSpPr>
          <p:cNvPr id="1175" name="Google Shape;1175;g119d4c14206_0_335"/>
          <p:cNvSpPr txBox="1"/>
          <p:nvPr/>
        </p:nvSpPr>
        <p:spPr>
          <a:xfrm>
            <a:off x="563375" y="782500"/>
            <a:ext cx="6864900" cy="1185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chemeClr val="dk1"/>
                </a:solidFill>
                <a:latin typeface="Montserrat"/>
                <a:ea typeface="Montserrat"/>
                <a:cs typeface="Montserrat"/>
                <a:sym typeface="Montserrat"/>
              </a:rPr>
              <a:t>11.4 Usando o MongoDB VS Code</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Comandos do MongoDB: Existem comandos específicos do MongoDB disponíveis na Paleta de Comandos do VS Code ( Ctrl+Shift+P ), bem como nos menus de contexto do Explorer.</a:t>
            </a:r>
            <a:endParaRPr b="0" i="0" sz="1300" u="none" cap="none" strike="noStrike">
              <a:solidFill>
                <a:srgbClr val="000000"/>
              </a:solidFill>
              <a:latin typeface="Montserrat"/>
              <a:ea typeface="Montserrat"/>
              <a:cs typeface="Montserrat"/>
              <a:sym typeface="Montserrat"/>
            </a:endParaRPr>
          </a:p>
        </p:txBody>
      </p:sp>
      <p:pic>
        <p:nvPicPr>
          <p:cNvPr id="1176" name="Google Shape;1176;g119d4c14206_0_335"/>
          <p:cNvPicPr preferRelativeResize="0"/>
          <p:nvPr/>
        </p:nvPicPr>
        <p:blipFill rotWithShape="1">
          <a:blip r:embed="rId8">
            <a:alphaModFix/>
          </a:blip>
          <a:srcRect b="0" l="0" r="0" t="0"/>
          <a:stretch/>
        </p:blipFill>
        <p:spPr>
          <a:xfrm>
            <a:off x="563375" y="2120200"/>
            <a:ext cx="6197127" cy="2789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g11eb0e7fc98_0_721"/>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210" name="Google Shape;210;g11eb0e7fc98_0_721"/>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211" name="Google Shape;211;g11eb0e7fc98_0_721"/>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212" name="Google Shape;212;g11eb0e7fc98_0_721"/>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213" name="Google Shape;213;g11eb0e7fc98_0_721"/>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214" name="Google Shape;214;g11eb0e7fc98_0_721"/>
          <p:cNvSpPr txBox="1"/>
          <p:nvPr>
            <p:ph idx="1" type="body"/>
          </p:nvPr>
        </p:nvSpPr>
        <p:spPr>
          <a:xfrm>
            <a:off x="303500" y="87000"/>
            <a:ext cx="69936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800"/>
              <a:buNone/>
            </a:pPr>
            <a:r>
              <a:rPr b="1" lang="pt-BR" sz="1900">
                <a:solidFill>
                  <a:srgbClr val="0086FF"/>
                </a:solidFill>
                <a:latin typeface="Montserrat"/>
                <a:ea typeface="Montserrat"/>
                <a:cs typeface="Montserrat"/>
                <a:sym typeface="Montserrat"/>
              </a:rPr>
              <a:t>3. Instalando e configurando o PostgreSQL e DBeaver</a:t>
            </a:r>
            <a:endParaRPr b="1" sz="1900">
              <a:solidFill>
                <a:srgbClr val="0086FF"/>
              </a:solidFill>
              <a:latin typeface="Montserrat"/>
              <a:ea typeface="Montserrat"/>
              <a:cs typeface="Montserrat"/>
              <a:sym typeface="Montserrat"/>
            </a:endParaRPr>
          </a:p>
          <a:p>
            <a:pPr indent="0" lvl="0" marL="0" rtl="0" algn="ctr">
              <a:lnSpc>
                <a:spcPct val="115000"/>
              </a:lnSpc>
              <a:spcBef>
                <a:spcPts val="1600"/>
              </a:spcBef>
              <a:spcAft>
                <a:spcPts val="1600"/>
              </a:spcAft>
              <a:buSzPts val="1800"/>
              <a:buNone/>
            </a:pPr>
            <a:r>
              <a:t/>
            </a:r>
            <a:endParaRPr b="1" sz="1900">
              <a:solidFill>
                <a:srgbClr val="0086FF"/>
              </a:solidFill>
              <a:latin typeface="Montserrat"/>
              <a:ea typeface="Montserrat"/>
              <a:cs typeface="Montserrat"/>
              <a:sym typeface="Montserrat"/>
            </a:endParaRPr>
          </a:p>
        </p:txBody>
      </p:sp>
      <p:sp>
        <p:nvSpPr>
          <p:cNvPr id="215" name="Google Shape;215;g11eb0e7fc98_0_721"/>
          <p:cNvSpPr txBox="1"/>
          <p:nvPr/>
        </p:nvSpPr>
        <p:spPr>
          <a:xfrm>
            <a:off x="464875" y="745425"/>
            <a:ext cx="6864900" cy="785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pt-BR" sz="1300">
                <a:solidFill>
                  <a:schemeClr val="dk1"/>
                </a:solidFill>
                <a:latin typeface="Montserrat"/>
                <a:ea typeface="Montserrat"/>
                <a:cs typeface="Montserrat"/>
                <a:sym typeface="Montserrat"/>
              </a:rPr>
              <a:t>3.1 </a:t>
            </a:r>
            <a:r>
              <a:rPr b="1" lang="pt-BR" sz="1300">
                <a:solidFill>
                  <a:schemeClr val="dk1"/>
                </a:solidFill>
                <a:highlight>
                  <a:schemeClr val="lt1"/>
                </a:highlight>
                <a:latin typeface="Montserrat"/>
                <a:ea typeface="Montserrat"/>
                <a:cs typeface="Montserrat"/>
                <a:sym typeface="Montserrat"/>
              </a:rPr>
              <a:t>Instalação do PostgreSQL no Windows</a:t>
            </a:r>
            <a:endParaRPr b="1" sz="13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None/>
            </a:pPr>
            <a:r>
              <a:rPr lang="pt-BR" sz="1300">
                <a:latin typeface="Montserrat"/>
                <a:ea typeface="Montserrat"/>
                <a:cs typeface="Montserrat"/>
                <a:sym typeface="Montserrat"/>
              </a:rPr>
              <a:t>Desmarque o componente “Stack Builder” que não será necessário. </a:t>
            </a:r>
            <a:endParaRPr sz="1300">
              <a:latin typeface="Montserrat"/>
              <a:ea typeface="Montserrat"/>
              <a:cs typeface="Montserrat"/>
              <a:sym typeface="Montserrat"/>
            </a:endParaRPr>
          </a:p>
          <a:p>
            <a:pPr indent="0" lvl="0" marL="0" rtl="0" algn="l">
              <a:spcBef>
                <a:spcPts val="0"/>
              </a:spcBef>
              <a:spcAft>
                <a:spcPts val="0"/>
              </a:spcAft>
              <a:buNone/>
            </a:pPr>
            <a:r>
              <a:rPr lang="pt-BR" sz="1300">
                <a:latin typeface="Montserrat"/>
                <a:ea typeface="Montserrat"/>
                <a:cs typeface="Montserrat"/>
                <a:sym typeface="Montserrat"/>
              </a:rPr>
              <a:t>Siga para o próximo passo através da opção “Next”:</a:t>
            </a:r>
            <a:endParaRPr sz="1300">
              <a:latin typeface="Montserrat"/>
              <a:ea typeface="Montserrat"/>
              <a:cs typeface="Montserrat"/>
              <a:sym typeface="Montserrat"/>
            </a:endParaRPr>
          </a:p>
        </p:txBody>
      </p:sp>
      <p:pic>
        <p:nvPicPr>
          <p:cNvPr id="216" name="Google Shape;216;g11eb0e7fc98_0_721"/>
          <p:cNvPicPr preferRelativeResize="0"/>
          <p:nvPr/>
        </p:nvPicPr>
        <p:blipFill>
          <a:blip r:embed="rId8">
            <a:alphaModFix/>
          </a:blip>
          <a:stretch>
            <a:fillRect/>
          </a:stretch>
        </p:blipFill>
        <p:spPr>
          <a:xfrm>
            <a:off x="1895850" y="1642000"/>
            <a:ext cx="3808905" cy="30269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pic>
        <p:nvPicPr>
          <p:cNvPr id="1181" name="Google Shape;1181;g119d4c14206_0_347"/>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1182" name="Google Shape;1182;g119d4c14206_0_347"/>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1183" name="Google Shape;1183;g119d4c14206_0_347"/>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1184" name="Google Shape;1184;g119d4c14206_0_347"/>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1185" name="Google Shape;1185;g119d4c14206_0_347"/>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1186" name="Google Shape;1186;g119d4c14206_0_347"/>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11. Configurando o MongoDB</a:t>
            </a:r>
            <a:endParaRPr b="1" sz="3300">
              <a:solidFill>
                <a:srgbClr val="0086FF"/>
              </a:solidFill>
            </a:endParaRPr>
          </a:p>
        </p:txBody>
      </p:sp>
      <p:sp>
        <p:nvSpPr>
          <p:cNvPr id="1187" name="Google Shape;1187;g119d4c14206_0_347"/>
          <p:cNvSpPr txBox="1"/>
          <p:nvPr/>
        </p:nvSpPr>
        <p:spPr>
          <a:xfrm>
            <a:off x="563375" y="782500"/>
            <a:ext cx="6864900" cy="13854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chemeClr val="dk1"/>
                </a:solidFill>
                <a:latin typeface="Montserrat"/>
                <a:ea typeface="Montserrat"/>
                <a:cs typeface="Montserrat"/>
                <a:sym typeface="Montserrat"/>
              </a:rPr>
              <a:t>11.4 Usando o MongoDB VS Code</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Um dos recursos mais poderosos da integração do VS Code MongoDB é o Mongo Playgrounds . O </a:t>
            </a:r>
            <a:r>
              <a:rPr b="1" i="0" lang="pt-BR" sz="1300" u="none" cap="none" strike="noStrike">
                <a:solidFill>
                  <a:srgbClr val="000000"/>
                </a:solidFill>
                <a:latin typeface="Montserrat"/>
                <a:ea typeface="Montserrat"/>
                <a:cs typeface="Montserrat"/>
                <a:sym typeface="Montserrat"/>
              </a:rPr>
              <a:t>Playgrounds</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permite</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criar</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executar</a:t>
            </a:r>
            <a:r>
              <a:rPr b="0" i="0" lang="pt-BR" sz="1300" u="none" cap="none" strike="noStrike">
                <a:solidFill>
                  <a:srgbClr val="000000"/>
                </a:solidFill>
                <a:latin typeface="Montserrat"/>
                <a:ea typeface="Montserrat"/>
                <a:cs typeface="Montserrat"/>
                <a:sym typeface="Montserrat"/>
              </a:rPr>
              <a:t> e s</a:t>
            </a:r>
            <a:r>
              <a:rPr b="1" i="0" lang="pt-BR" sz="1300" u="none" cap="none" strike="noStrike">
                <a:solidFill>
                  <a:srgbClr val="000000"/>
                </a:solidFill>
                <a:latin typeface="Montserrat"/>
                <a:ea typeface="Montserrat"/>
                <a:cs typeface="Montserrat"/>
                <a:sym typeface="Montserrat"/>
              </a:rPr>
              <a:t>alvar comandos do MongoDB </a:t>
            </a:r>
            <a:r>
              <a:rPr b="0" i="0" lang="pt-BR" sz="1300" u="none" cap="none" strike="noStrike">
                <a:solidFill>
                  <a:srgbClr val="000000"/>
                </a:solidFill>
                <a:latin typeface="Montserrat"/>
                <a:ea typeface="Montserrat"/>
                <a:cs typeface="Montserrat"/>
                <a:sym typeface="Montserrat"/>
              </a:rPr>
              <a:t>a partir de um editor do VS Code. Crie um novo playground com o comando MongoDB: Create MongoDB Playground .</a:t>
            </a:r>
            <a:endParaRPr b="0" i="0" sz="1300" u="none" cap="none" strike="noStrike">
              <a:solidFill>
                <a:srgbClr val="000000"/>
              </a:solidFill>
              <a:latin typeface="Montserrat"/>
              <a:ea typeface="Montserrat"/>
              <a:cs typeface="Montserrat"/>
              <a:sym typeface="Montserrat"/>
            </a:endParaRPr>
          </a:p>
        </p:txBody>
      </p:sp>
      <p:pic>
        <p:nvPicPr>
          <p:cNvPr id="1188" name="Google Shape;1188;g119d4c14206_0_347"/>
          <p:cNvPicPr preferRelativeResize="0"/>
          <p:nvPr/>
        </p:nvPicPr>
        <p:blipFill rotWithShape="1">
          <a:blip r:embed="rId8">
            <a:alphaModFix/>
          </a:blip>
          <a:srcRect b="0" l="0" r="0" t="0"/>
          <a:stretch/>
        </p:blipFill>
        <p:spPr>
          <a:xfrm>
            <a:off x="210788" y="2692900"/>
            <a:ext cx="7570074" cy="881789"/>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pic>
        <p:nvPicPr>
          <p:cNvPr id="1193" name="Google Shape;1193;g119d4c14206_0_359"/>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1194" name="Google Shape;1194;g119d4c14206_0_359"/>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1195" name="Google Shape;1195;g119d4c14206_0_359"/>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1196" name="Google Shape;1196;g119d4c14206_0_359"/>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1197" name="Google Shape;1197;g119d4c14206_0_359"/>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1198" name="Google Shape;1198;g119d4c14206_0_359"/>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11. Configurando o MongoDB</a:t>
            </a:r>
            <a:endParaRPr b="1" sz="3300">
              <a:solidFill>
                <a:srgbClr val="0086FF"/>
              </a:solidFill>
            </a:endParaRPr>
          </a:p>
        </p:txBody>
      </p:sp>
      <p:sp>
        <p:nvSpPr>
          <p:cNvPr id="1199" name="Google Shape;1199;g119d4c14206_0_359"/>
          <p:cNvSpPr txBox="1"/>
          <p:nvPr/>
        </p:nvSpPr>
        <p:spPr>
          <a:xfrm>
            <a:off x="563375" y="782500"/>
            <a:ext cx="6864900" cy="1585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chemeClr val="dk1"/>
                </a:solidFill>
                <a:latin typeface="Montserrat"/>
                <a:ea typeface="Montserrat"/>
                <a:cs typeface="Montserrat"/>
                <a:sym typeface="Montserrat"/>
              </a:rPr>
              <a:t>11.4 Usando o MongoDB VS Code</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Em um playground, você pode fazer referência a entidades e comandos do MongoDB e obter o IntelliSense avançado à medida que digita. Playgrounds são úteis para prototipagem de operações e consultas de banco de dados. Execute as linhas selecionadas nas consultas do playground com o comando MongoDB: Run Selected Lines From Playground .</a:t>
            </a:r>
            <a:endParaRPr b="0" i="0" sz="1300" u="none" cap="none" strike="noStrike">
              <a:solidFill>
                <a:srgbClr val="000000"/>
              </a:solidFill>
              <a:latin typeface="Montserrat"/>
              <a:ea typeface="Montserrat"/>
              <a:cs typeface="Montserrat"/>
              <a:sym typeface="Montserrat"/>
            </a:endParaRPr>
          </a:p>
        </p:txBody>
      </p:sp>
      <p:pic>
        <p:nvPicPr>
          <p:cNvPr id="1200" name="Google Shape;1200;g119d4c14206_0_359"/>
          <p:cNvPicPr preferRelativeResize="0"/>
          <p:nvPr/>
        </p:nvPicPr>
        <p:blipFill rotWithShape="1">
          <a:blip r:embed="rId8">
            <a:alphaModFix/>
          </a:blip>
          <a:srcRect b="0" l="0" r="0" t="0"/>
          <a:stretch/>
        </p:blipFill>
        <p:spPr>
          <a:xfrm>
            <a:off x="1650200" y="2311075"/>
            <a:ext cx="3550789" cy="269432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pic>
        <p:nvPicPr>
          <p:cNvPr id="1205" name="Google Shape;1205;gf3b04b386b_0_22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1206" name="Google Shape;1206;gf3b04b386b_0_223"/>
          <p:cNvPicPr preferRelativeResize="0"/>
          <p:nvPr/>
        </p:nvPicPr>
        <p:blipFill rotWithShape="1">
          <a:blip r:embed="rId4">
            <a:alphaModFix amt="47000"/>
          </a:blip>
          <a:srcRect b="0" l="0" r="0" t="0"/>
          <a:stretch/>
        </p:blipFill>
        <p:spPr>
          <a:xfrm>
            <a:off x="-1" y="0"/>
            <a:ext cx="9144000" cy="5143500"/>
          </a:xfrm>
          <a:prstGeom prst="rect">
            <a:avLst/>
          </a:prstGeom>
          <a:noFill/>
          <a:ln>
            <a:noFill/>
          </a:ln>
        </p:spPr>
      </p:pic>
      <p:pic>
        <p:nvPicPr>
          <p:cNvPr id="1207" name="Google Shape;1207;gf3b04b386b_0_223"/>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1208" name="Google Shape;1208;gf3b04b386b_0_223"/>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1209" name="Google Shape;1209;gf3b04b386b_0_223"/>
          <p:cNvPicPr preferRelativeResize="0"/>
          <p:nvPr/>
        </p:nvPicPr>
        <p:blipFill rotWithShape="1">
          <a:blip r:embed="rId7">
            <a:alphaModFix/>
          </a:blip>
          <a:srcRect b="0" l="0" r="0" t="0"/>
          <a:stretch/>
        </p:blipFill>
        <p:spPr>
          <a:xfrm>
            <a:off x="7958950" y="165700"/>
            <a:ext cx="979600" cy="530300"/>
          </a:xfrm>
          <a:prstGeom prst="rect">
            <a:avLst/>
          </a:prstGeom>
          <a:noFill/>
          <a:ln>
            <a:noFill/>
          </a:ln>
        </p:spPr>
      </p:pic>
      <p:sp>
        <p:nvSpPr>
          <p:cNvPr id="1210" name="Google Shape;1210;gf3b04b386b_0_223"/>
          <p:cNvSpPr txBox="1"/>
          <p:nvPr/>
        </p:nvSpPr>
        <p:spPr>
          <a:xfrm>
            <a:off x="607500" y="1617125"/>
            <a:ext cx="7929000" cy="723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500"/>
              <a:buFont typeface="Arial"/>
              <a:buNone/>
            </a:pPr>
            <a:r>
              <a:rPr b="1" i="0" lang="pt-BR" sz="3500" u="none" cap="none" strike="noStrike">
                <a:solidFill>
                  <a:srgbClr val="FFFFFF"/>
                </a:solidFill>
                <a:latin typeface="Montserrat"/>
                <a:ea typeface="Montserrat"/>
                <a:cs typeface="Montserrat"/>
                <a:sym typeface="Montserrat"/>
              </a:rPr>
              <a:t>12. Base de dados no MongoDB</a:t>
            </a:r>
            <a:endParaRPr b="1" i="0" sz="3500"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pic>
        <p:nvPicPr>
          <p:cNvPr id="1215" name="Google Shape;1215;gf3b04b386b_0_232"/>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1216" name="Google Shape;1216;gf3b04b386b_0_232"/>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1217" name="Google Shape;1217;gf3b04b386b_0_232"/>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1218" name="Google Shape;1218;gf3b04b386b_0_232"/>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1219" name="Google Shape;1219;gf3b04b386b_0_232"/>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1220" name="Google Shape;1220;gf3b04b386b_0_232"/>
          <p:cNvSpPr txBox="1"/>
          <p:nvPr>
            <p:ph idx="1" type="body"/>
          </p:nvPr>
        </p:nvSpPr>
        <p:spPr>
          <a:xfrm>
            <a:off x="876375" y="86988"/>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12. Base de dados no MongoDB</a:t>
            </a:r>
            <a:endParaRPr b="1" sz="3300">
              <a:solidFill>
                <a:srgbClr val="0086FF"/>
              </a:solidFill>
            </a:endParaRPr>
          </a:p>
        </p:txBody>
      </p:sp>
      <p:sp>
        <p:nvSpPr>
          <p:cNvPr id="1221" name="Google Shape;1221;gf3b04b386b_0_232"/>
          <p:cNvSpPr txBox="1"/>
          <p:nvPr/>
        </p:nvSpPr>
        <p:spPr>
          <a:xfrm>
            <a:off x="563375" y="782500"/>
            <a:ext cx="6864900" cy="3186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chemeClr val="dk1"/>
                </a:solidFill>
                <a:latin typeface="Montserrat"/>
                <a:ea typeface="Montserrat"/>
                <a:cs typeface="Montserrat"/>
                <a:sym typeface="Montserrat"/>
              </a:rPr>
              <a:t>12.1 Esquema Flexível NoSQL</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Diferentemente dos bancos de dados SQL, onde você deve determinar e declarar o esquema de uma tabela antes de inserir os dados, as coleções do </a:t>
            </a:r>
            <a:r>
              <a:rPr b="1" i="0" lang="pt-BR" sz="1300" u="none" cap="none" strike="noStrike">
                <a:solidFill>
                  <a:srgbClr val="000000"/>
                </a:solidFill>
                <a:latin typeface="Montserrat"/>
                <a:ea typeface="Montserrat"/>
                <a:cs typeface="Montserrat"/>
                <a:sym typeface="Montserrat"/>
              </a:rPr>
              <a:t>MongoDB</a:t>
            </a:r>
            <a:r>
              <a:rPr b="0" i="0" lang="pt-BR" sz="1300" u="none" cap="none" strike="noStrike">
                <a:solidFill>
                  <a:srgbClr val="000000"/>
                </a:solidFill>
                <a:latin typeface="Montserrat"/>
                <a:ea typeface="Montserrat"/>
                <a:cs typeface="Montserrat"/>
                <a:sym typeface="Montserrat"/>
              </a:rPr>
              <a:t> , </a:t>
            </a:r>
            <a:r>
              <a:rPr b="1" i="0" lang="pt-BR" sz="1300" u="none" cap="none" strike="noStrike">
                <a:solidFill>
                  <a:srgbClr val="000000"/>
                </a:solidFill>
                <a:latin typeface="Montserrat"/>
                <a:ea typeface="Montserrat"/>
                <a:cs typeface="Montserrat"/>
                <a:sym typeface="Montserrat"/>
              </a:rPr>
              <a:t>por padrão</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não exigem que seus documentos tenham o mesmo esquema</a:t>
            </a:r>
            <a:r>
              <a:rPr b="0" i="0" lang="pt-BR" sz="1300" u="none" cap="none" strike="noStrike">
                <a:solidFill>
                  <a:srgbClr val="000000"/>
                </a:solidFill>
                <a:latin typeface="Montserrat"/>
                <a:ea typeface="Montserrat"/>
                <a:cs typeface="Montserrat"/>
                <a:sym typeface="Montserrat"/>
              </a:rPr>
              <a:t>. Isso é:</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00000"/>
              </a:lnSpc>
              <a:spcBef>
                <a:spcPts val="0"/>
              </a:spcBef>
              <a:spcAft>
                <a:spcPts val="0"/>
              </a:spcAft>
              <a:buClr>
                <a:srgbClr val="000000"/>
              </a:buClr>
              <a:buSzPts val="1300"/>
              <a:buFont typeface="Montserrat"/>
              <a:buChar char="●"/>
            </a:pPr>
            <a:r>
              <a:rPr b="0" i="0" lang="pt-BR" sz="1300" u="none" cap="none" strike="noStrike">
                <a:solidFill>
                  <a:srgbClr val="000000"/>
                </a:solidFill>
                <a:latin typeface="Montserrat"/>
                <a:ea typeface="Montserrat"/>
                <a:cs typeface="Montserrat"/>
                <a:sym typeface="Montserrat"/>
              </a:rPr>
              <a:t>Os documentos em uma única coleção </a:t>
            </a:r>
            <a:r>
              <a:rPr b="1" i="0" lang="pt-BR" sz="1300" u="none" cap="none" strike="noStrike">
                <a:solidFill>
                  <a:srgbClr val="000000"/>
                </a:solidFill>
                <a:latin typeface="Montserrat"/>
                <a:ea typeface="Montserrat"/>
                <a:cs typeface="Montserrat"/>
                <a:sym typeface="Montserrat"/>
              </a:rPr>
              <a:t>não</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precisam</a:t>
            </a:r>
            <a:r>
              <a:rPr b="0" i="0" lang="pt-BR" sz="1300" u="none" cap="none" strike="noStrike">
                <a:solidFill>
                  <a:srgbClr val="000000"/>
                </a:solidFill>
                <a:latin typeface="Montserrat"/>
                <a:ea typeface="Montserrat"/>
                <a:cs typeface="Montserrat"/>
                <a:sym typeface="Montserrat"/>
              </a:rPr>
              <a:t> ter o </a:t>
            </a:r>
            <a:r>
              <a:rPr b="1" i="0" lang="pt-BR" sz="1300" u="none" cap="none" strike="noStrike">
                <a:solidFill>
                  <a:srgbClr val="000000"/>
                </a:solidFill>
                <a:latin typeface="Montserrat"/>
                <a:ea typeface="Montserrat"/>
                <a:cs typeface="Montserrat"/>
                <a:sym typeface="Montserrat"/>
              </a:rPr>
              <a:t>mesmo</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conjunto</a:t>
            </a:r>
            <a:r>
              <a:rPr b="0" i="0" lang="pt-BR" sz="1300" u="none" cap="none" strike="noStrike">
                <a:solidFill>
                  <a:srgbClr val="000000"/>
                </a:solidFill>
                <a:latin typeface="Montserrat"/>
                <a:ea typeface="Montserrat"/>
                <a:cs typeface="Montserrat"/>
                <a:sym typeface="Montserrat"/>
              </a:rPr>
              <a:t> de </a:t>
            </a:r>
            <a:r>
              <a:rPr b="1" i="0" lang="pt-BR" sz="1300" u="none" cap="none" strike="noStrike">
                <a:solidFill>
                  <a:srgbClr val="000000"/>
                </a:solidFill>
                <a:latin typeface="Montserrat"/>
                <a:ea typeface="Montserrat"/>
                <a:cs typeface="Montserrat"/>
                <a:sym typeface="Montserrat"/>
              </a:rPr>
              <a:t>campos</a:t>
            </a:r>
            <a:r>
              <a:rPr b="0" i="0" lang="pt-BR" sz="1300" u="none" cap="none" strike="noStrike">
                <a:solidFill>
                  <a:srgbClr val="000000"/>
                </a:solidFill>
                <a:latin typeface="Montserrat"/>
                <a:ea typeface="Montserrat"/>
                <a:cs typeface="Montserrat"/>
                <a:sym typeface="Montserrat"/>
              </a:rPr>
              <a:t> e o </a:t>
            </a:r>
            <a:r>
              <a:rPr b="1" i="0" lang="pt-BR" sz="1300" u="none" cap="none" strike="noStrike">
                <a:solidFill>
                  <a:srgbClr val="000000"/>
                </a:solidFill>
                <a:latin typeface="Montserrat"/>
                <a:ea typeface="Montserrat"/>
                <a:cs typeface="Montserrat"/>
                <a:sym typeface="Montserrat"/>
              </a:rPr>
              <a:t>tipo</a:t>
            </a:r>
            <a:r>
              <a:rPr b="0" i="0" lang="pt-BR" sz="1300" u="none" cap="none" strike="noStrike">
                <a:solidFill>
                  <a:srgbClr val="000000"/>
                </a:solidFill>
                <a:latin typeface="Montserrat"/>
                <a:ea typeface="Montserrat"/>
                <a:cs typeface="Montserrat"/>
                <a:sym typeface="Montserrat"/>
              </a:rPr>
              <a:t> de </a:t>
            </a:r>
            <a:r>
              <a:rPr b="1" i="0" lang="pt-BR" sz="1300" u="none" cap="none" strike="noStrike">
                <a:solidFill>
                  <a:srgbClr val="000000"/>
                </a:solidFill>
                <a:latin typeface="Montserrat"/>
                <a:ea typeface="Montserrat"/>
                <a:cs typeface="Montserrat"/>
                <a:sym typeface="Montserrat"/>
              </a:rPr>
              <a:t>dados</a:t>
            </a:r>
            <a:r>
              <a:rPr b="0" i="0" lang="pt-BR" sz="1300" u="none" cap="none" strike="noStrike">
                <a:solidFill>
                  <a:srgbClr val="000000"/>
                </a:solidFill>
                <a:latin typeface="Montserrat"/>
                <a:ea typeface="Montserrat"/>
                <a:cs typeface="Montserrat"/>
                <a:sym typeface="Montserrat"/>
              </a:rPr>
              <a:t> de um campo pode diferir entre os documentos de uma coleção.</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00000"/>
              </a:lnSpc>
              <a:spcBef>
                <a:spcPts val="0"/>
              </a:spcBef>
              <a:spcAft>
                <a:spcPts val="0"/>
              </a:spcAft>
              <a:buClr>
                <a:srgbClr val="000000"/>
              </a:buClr>
              <a:buSzPts val="1300"/>
              <a:buFont typeface="Montserrat"/>
              <a:buChar char="●"/>
            </a:pPr>
            <a:r>
              <a:rPr b="0" i="0" lang="pt-BR" sz="1300" u="none" cap="none" strike="noStrike">
                <a:solidFill>
                  <a:srgbClr val="000000"/>
                </a:solidFill>
                <a:latin typeface="Montserrat"/>
                <a:ea typeface="Montserrat"/>
                <a:cs typeface="Montserrat"/>
                <a:sym typeface="Montserrat"/>
              </a:rPr>
              <a:t>Para </a:t>
            </a:r>
            <a:r>
              <a:rPr b="1" i="0" lang="pt-BR" sz="1300" u="none" cap="none" strike="noStrike">
                <a:solidFill>
                  <a:srgbClr val="000000"/>
                </a:solidFill>
                <a:latin typeface="Montserrat"/>
                <a:ea typeface="Montserrat"/>
                <a:cs typeface="Montserrat"/>
                <a:sym typeface="Montserrat"/>
              </a:rPr>
              <a:t>alterar</a:t>
            </a:r>
            <a:r>
              <a:rPr b="0" i="0" lang="pt-BR" sz="1300" u="none" cap="none" strike="noStrike">
                <a:solidFill>
                  <a:srgbClr val="000000"/>
                </a:solidFill>
                <a:latin typeface="Montserrat"/>
                <a:ea typeface="Montserrat"/>
                <a:cs typeface="Montserrat"/>
                <a:sym typeface="Montserrat"/>
              </a:rPr>
              <a:t> a </a:t>
            </a:r>
            <a:r>
              <a:rPr b="1" i="0" lang="pt-BR" sz="1300" u="none" cap="none" strike="noStrike">
                <a:solidFill>
                  <a:srgbClr val="000000"/>
                </a:solidFill>
                <a:latin typeface="Montserrat"/>
                <a:ea typeface="Montserrat"/>
                <a:cs typeface="Montserrat"/>
                <a:sym typeface="Montserrat"/>
              </a:rPr>
              <a:t>estrutura</a:t>
            </a:r>
            <a:r>
              <a:rPr b="0" i="0" lang="pt-BR" sz="1300" u="none" cap="none" strike="noStrike">
                <a:solidFill>
                  <a:srgbClr val="000000"/>
                </a:solidFill>
                <a:latin typeface="Montserrat"/>
                <a:ea typeface="Montserrat"/>
                <a:cs typeface="Montserrat"/>
                <a:sym typeface="Montserrat"/>
              </a:rPr>
              <a:t> dos </a:t>
            </a:r>
            <a:r>
              <a:rPr b="1" i="0" lang="pt-BR" sz="1300" u="none" cap="none" strike="noStrike">
                <a:solidFill>
                  <a:srgbClr val="000000"/>
                </a:solidFill>
                <a:latin typeface="Montserrat"/>
                <a:ea typeface="Montserrat"/>
                <a:cs typeface="Montserrat"/>
                <a:sym typeface="Montserrat"/>
              </a:rPr>
              <a:t>documentos</a:t>
            </a:r>
            <a:r>
              <a:rPr b="0" i="0" lang="pt-BR" sz="1300" u="none" cap="none" strike="noStrike">
                <a:solidFill>
                  <a:srgbClr val="000000"/>
                </a:solidFill>
                <a:latin typeface="Montserrat"/>
                <a:ea typeface="Montserrat"/>
                <a:cs typeface="Montserrat"/>
                <a:sym typeface="Montserrat"/>
              </a:rPr>
              <a:t> em uma </a:t>
            </a:r>
            <a:r>
              <a:rPr b="1" i="0" lang="pt-BR" sz="1300" u="none" cap="none" strike="noStrike">
                <a:solidFill>
                  <a:srgbClr val="000000"/>
                </a:solidFill>
                <a:latin typeface="Montserrat"/>
                <a:ea typeface="Montserrat"/>
                <a:cs typeface="Montserrat"/>
                <a:sym typeface="Montserrat"/>
              </a:rPr>
              <a:t>coleção</a:t>
            </a:r>
            <a:r>
              <a:rPr b="0" i="0" lang="pt-BR" sz="1300" u="none" cap="none" strike="noStrike">
                <a:solidFill>
                  <a:srgbClr val="000000"/>
                </a:solidFill>
                <a:latin typeface="Montserrat"/>
                <a:ea typeface="Montserrat"/>
                <a:cs typeface="Montserrat"/>
                <a:sym typeface="Montserrat"/>
              </a:rPr>
              <a:t>, como </a:t>
            </a:r>
            <a:r>
              <a:rPr b="1" i="0" lang="pt-BR" sz="1300" u="none" cap="none" strike="noStrike">
                <a:solidFill>
                  <a:srgbClr val="000000"/>
                </a:solidFill>
                <a:latin typeface="Montserrat"/>
                <a:ea typeface="Montserrat"/>
                <a:cs typeface="Montserrat"/>
                <a:sym typeface="Montserrat"/>
              </a:rPr>
              <a:t>adicionar</a:t>
            </a:r>
            <a:r>
              <a:rPr b="0" i="0" lang="pt-BR" sz="1300" u="none" cap="none" strike="noStrike">
                <a:solidFill>
                  <a:srgbClr val="000000"/>
                </a:solidFill>
                <a:latin typeface="Montserrat"/>
                <a:ea typeface="Montserrat"/>
                <a:cs typeface="Montserrat"/>
                <a:sym typeface="Montserrat"/>
              </a:rPr>
              <a:t> novos campos, </a:t>
            </a:r>
            <a:r>
              <a:rPr b="1" i="0" lang="pt-BR" sz="1300" u="none" cap="none" strike="noStrike">
                <a:solidFill>
                  <a:srgbClr val="000000"/>
                </a:solidFill>
                <a:latin typeface="Montserrat"/>
                <a:ea typeface="Montserrat"/>
                <a:cs typeface="Montserrat"/>
                <a:sym typeface="Montserrat"/>
              </a:rPr>
              <a:t>remover</a:t>
            </a:r>
            <a:r>
              <a:rPr b="0" i="0" lang="pt-BR" sz="1300" u="none" cap="none" strike="noStrike">
                <a:solidFill>
                  <a:srgbClr val="000000"/>
                </a:solidFill>
                <a:latin typeface="Montserrat"/>
                <a:ea typeface="Montserrat"/>
                <a:cs typeface="Montserrat"/>
                <a:sym typeface="Montserrat"/>
              </a:rPr>
              <a:t> campos existentes ou </a:t>
            </a:r>
            <a:r>
              <a:rPr b="1" i="0" lang="pt-BR" sz="1300" u="none" cap="none" strike="noStrike">
                <a:solidFill>
                  <a:srgbClr val="000000"/>
                </a:solidFill>
                <a:latin typeface="Montserrat"/>
                <a:ea typeface="Montserrat"/>
                <a:cs typeface="Montserrat"/>
                <a:sym typeface="Montserrat"/>
              </a:rPr>
              <a:t>alterar</a:t>
            </a:r>
            <a:r>
              <a:rPr b="0" i="0" lang="pt-BR" sz="1300" u="none" cap="none" strike="noStrike">
                <a:solidFill>
                  <a:srgbClr val="000000"/>
                </a:solidFill>
                <a:latin typeface="Montserrat"/>
                <a:ea typeface="Montserrat"/>
                <a:cs typeface="Montserrat"/>
                <a:sym typeface="Montserrat"/>
              </a:rPr>
              <a:t> os valores dos campos para um novo tipo, </a:t>
            </a:r>
            <a:r>
              <a:rPr b="1" i="0" lang="pt-BR" sz="1300" u="none" cap="none" strike="noStrike">
                <a:solidFill>
                  <a:srgbClr val="000000"/>
                </a:solidFill>
                <a:latin typeface="Montserrat"/>
                <a:ea typeface="Montserrat"/>
                <a:cs typeface="Montserrat"/>
                <a:sym typeface="Montserrat"/>
              </a:rPr>
              <a:t>atualize os documentos para a nova estrutura</a:t>
            </a:r>
            <a:r>
              <a:rPr b="0" i="0" lang="pt-BR" sz="1300" u="none" cap="none" strike="noStrike">
                <a:solidFill>
                  <a:srgbClr val="000000"/>
                </a:solidFill>
                <a:latin typeface="Montserrat"/>
                <a:ea typeface="Montserrat"/>
                <a:cs typeface="Montserrat"/>
                <a:sym typeface="Montserrat"/>
              </a:rPr>
              <a:t>.</a:t>
            </a:r>
            <a:endParaRPr b="0" i="0" sz="13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pic>
        <p:nvPicPr>
          <p:cNvPr id="1226" name="Google Shape;1226;g11d50df9cf4_0_0"/>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1227" name="Google Shape;1227;g11d50df9cf4_0_0"/>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1228" name="Google Shape;1228;g11d50df9cf4_0_0"/>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1229" name="Google Shape;1229;g11d50df9cf4_0_0"/>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1230" name="Google Shape;1230;g11d50df9cf4_0_0"/>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1231" name="Google Shape;1231;g11d50df9cf4_0_0"/>
          <p:cNvSpPr txBox="1"/>
          <p:nvPr>
            <p:ph idx="1" type="body"/>
          </p:nvPr>
        </p:nvSpPr>
        <p:spPr>
          <a:xfrm>
            <a:off x="753000" y="86975"/>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12. Base de dados no MongoDB</a:t>
            </a:r>
            <a:endParaRPr b="1" sz="3300">
              <a:solidFill>
                <a:srgbClr val="0086FF"/>
              </a:solidFill>
            </a:endParaRPr>
          </a:p>
        </p:txBody>
      </p:sp>
      <p:sp>
        <p:nvSpPr>
          <p:cNvPr id="1232" name="Google Shape;1232;g11d50df9cf4_0_0"/>
          <p:cNvSpPr txBox="1"/>
          <p:nvPr/>
        </p:nvSpPr>
        <p:spPr>
          <a:xfrm>
            <a:off x="525425" y="701975"/>
            <a:ext cx="6864900" cy="23859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chemeClr val="dk1"/>
                </a:solidFill>
                <a:latin typeface="Montserrat"/>
                <a:ea typeface="Montserrat"/>
                <a:cs typeface="Montserrat"/>
                <a:sym typeface="Montserrat"/>
              </a:rPr>
              <a:t>12.2 Estrutura do documento</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Dados aninhados:</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Documentos incorporados </a:t>
            </a:r>
            <a:r>
              <a:rPr b="1" i="0" lang="pt-BR" sz="1300" u="none" cap="none" strike="noStrike">
                <a:solidFill>
                  <a:srgbClr val="000000"/>
                </a:solidFill>
                <a:latin typeface="Montserrat"/>
                <a:ea typeface="Montserrat"/>
                <a:cs typeface="Montserrat"/>
                <a:sym typeface="Montserrat"/>
              </a:rPr>
              <a:t>capturam</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relacionamentos</a:t>
            </a:r>
            <a:r>
              <a:rPr b="0" i="0" lang="pt-BR" sz="1300" u="none" cap="none" strike="noStrike">
                <a:solidFill>
                  <a:srgbClr val="000000"/>
                </a:solidFill>
                <a:latin typeface="Montserrat"/>
                <a:ea typeface="Montserrat"/>
                <a:cs typeface="Montserrat"/>
                <a:sym typeface="Montserrat"/>
              </a:rPr>
              <a:t> entre dados </a:t>
            </a:r>
            <a:r>
              <a:rPr b="1" i="0" lang="pt-BR" sz="1300" u="none" cap="none" strike="noStrike">
                <a:solidFill>
                  <a:srgbClr val="000000"/>
                </a:solidFill>
                <a:latin typeface="Montserrat"/>
                <a:ea typeface="Montserrat"/>
                <a:cs typeface="Montserrat"/>
                <a:sym typeface="Montserrat"/>
              </a:rPr>
              <a:t>armazenando dados relacionados</a:t>
            </a:r>
            <a:r>
              <a:rPr b="0" i="0" lang="pt-BR" sz="1300" u="none" cap="none" strike="noStrike">
                <a:solidFill>
                  <a:srgbClr val="000000"/>
                </a:solidFill>
                <a:latin typeface="Montserrat"/>
                <a:ea typeface="Montserrat"/>
                <a:cs typeface="Montserrat"/>
                <a:sym typeface="Montserrat"/>
              </a:rPr>
              <a:t> em uma </a:t>
            </a:r>
            <a:r>
              <a:rPr b="1" i="0" lang="pt-BR" sz="1300" u="none" cap="none" strike="noStrike">
                <a:solidFill>
                  <a:srgbClr val="000000"/>
                </a:solidFill>
                <a:latin typeface="Montserrat"/>
                <a:ea typeface="Montserrat"/>
                <a:cs typeface="Montserrat"/>
                <a:sym typeface="Montserrat"/>
              </a:rPr>
              <a:t>única estrutura de documento</a:t>
            </a:r>
            <a:r>
              <a:rPr b="0" i="0" lang="pt-BR" sz="1300" u="none" cap="none" strike="noStrike">
                <a:solidFill>
                  <a:srgbClr val="000000"/>
                </a:solidFill>
                <a:latin typeface="Montserrat"/>
                <a:ea typeface="Montserrat"/>
                <a:cs typeface="Montserrat"/>
                <a:sym typeface="Montserrat"/>
              </a:rPr>
              <a:t>. Os documentos do MongoDB possibilitam incorporar estruturas de documentos em um campo ou array dentro de um documento. Esses modelos de dados </a:t>
            </a:r>
            <a:r>
              <a:rPr b="1" i="1" lang="pt-BR" sz="1300" u="none" cap="none" strike="noStrike">
                <a:solidFill>
                  <a:srgbClr val="FF0000"/>
                </a:solidFill>
                <a:latin typeface="Montserrat"/>
                <a:ea typeface="Montserrat"/>
                <a:cs typeface="Montserrat"/>
                <a:sym typeface="Montserrat"/>
              </a:rPr>
              <a:t>desnormalizados</a:t>
            </a:r>
            <a:r>
              <a:rPr b="0" i="0" lang="pt-BR" sz="1300" u="none" cap="none" strike="noStrike">
                <a:solidFill>
                  <a:srgbClr val="000000"/>
                </a:solidFill>
                <a:latin typeface="Montserrat"/>
                <a:ea typeface="Montserrat"/>
                <a:cs typeface="Montserrat"/>
                <a:sym typeface="Montserrat"/>
              </a:rPr>
              <a:t> permitem que os aplicativos recuperem e manipulem dados relacionados em uma única operação de banco de dados.</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p:txBody>
      </p:sp>
      <p:pic>
        <p:nvPicPr>
          <p:cNvPr id="1233" name="Google Shape;1233;g11d50df9cf4_0_0"/>
          <p:cNvPicPr preferRelativeResize="0"/>
          <p:nvPr/>
        </p:nvPicPr>
        <p:blipFill rotWithShape="1">
          <a:blip r:embed="rId8">
            <a:alphaModFix/>
          </a:blip>
          <a:srcRect b="0" l="0" r="0" t="0"/>
          <a:stretch/>
        </p:blipFill>
        <p:spPr>
          <a:xfrm>
            <a:off x="1277600" y="2571750"/>
            <a:ext cx="4411895" cy="24905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pic>
        <p:nvPicPr>
          <p:cNvPr id="1238" name="Google Shape;1238;g11d50df9cf4_0_38"/>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1239" name="Google Shape;1239;g11d50df9cf4_0_38"/>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1240" name="Google Shape;1240;g11d50df9cf4_0_38"/>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1241" name="Google Shape;1241;g11d50df9cf4_0_38"/>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1242" name="Google Shape;1242;g11d50df9cf4_0_38"/>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1243" name="Google Shape;1243;g11d50df9cf4_0_38"/>
          <p:cNvSpPr txBox="1"/>
          <p:nvPr>
            <p:ph idx="1" type="body"/>
          </p:nvPr>
        </p:nvSpPr>
        <p:spPr>
          <a:xfrm>
            <a:off x="753000" y="86975"/>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12. Base de dados no MongoDB</a:t>
            </a:r>
            <a:endParaRPr b="1" sz="3300">
              <a:solidFill>
                <a:srgbClr val="0086FF"/>
              </a:solidFill>
            </a:endParaRPr>
          </a:p>
        </p:txBody>
      </p:sp>
      <p:sp>
        <p:nvSpPr>
          <p:cNvPr id="1244" name="Google Shape;1244;g11d50df9cf4_0_38"/>
          <p:cNvSpPr txBox="1"/>
          <p:nvPr/>
        </p:nvSpPr>
        <p:spPr>
          <a:xfrm>
            <a:off x="525425" y="701975"/>
            <a:ext cx="6864900" cy="4433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chemeClr val="dk1"/>
                </a:solidFill>
                <a:latin typeface="Montserrat"/>
                <a:ea typeface="Montserrat"/>
                <a:cs typeface="Montserrat"/>
                <a:sym typeface="Montserrat"/>
              </a:rPr>
              <a:t>12.2 Estrutura do documento</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Dados aninhados:</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0" i="0" lang="pt-BR" sz="1300" u="none" cap="none" strike="noStrike">
                <a:solidFill>
                  <a:srgbClr val="000000"/>
                </a:solidFill>
                <a:latin typeface="Courier New"/>
                <a:ea typeface="Courier New"/>
                <a:cs typeface="Courier New"/>
                <a:sym typeface="Courier New"/>
              </a:rPr>
              <a:t>wishlist document</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pt-BR" sz="1400" u="none" cap="none" strike="noStrike">
                <a:solidFill>
                  <a:srgbClr val="000000"/>
                </a:solidFill>
                <a:latin typeface="Courier New"/>
                <a:ea typeface="Courier New"/>
                <a:cs typeface="Courier New"/>
                <a:sym typeface="Courier New"/>
              </a:rPr>
              <a:t>{</a:t>
            </a:r>
            <a:endParaRPr b="0" i="0" sz="14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pt-BR" sz="1400" u="none" cap="none" strike="noStrike">
                <a:solidFill>
                  <a:srgbClr val="000000"/>
                </a:solidFill>
                <a:latin typeface="Courier New"/>
                <a:ea typeface="Courier New"/>
                <a:cs typeface="Courier New"/>
                <a:sym typeface="Courier New"/>
              </a:rPr>
              <a:t>   _id: 325123,</a:t>
            </a:r>
            <a:endParaRPr b="0" i="0" sz="14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pt-BR" sz="1400" u="none" cap="none" strike="noStrike">
                <a:solidFill>
                  <a:srgbClr val="000000"/>
                </a:solidFill>
                <a:latin typeface="Courier New"/>
                <a:ea typeface="Courier New"/>
                <a:cs typeface="Courier New"/>
                <a:sym typeface="Courier New"/>
              </a:rPr>
              <a:t>   name: "Favorita1",</a:t>
            </a:r>
            <a:endParaRPr b="0" i="0" sz="14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pt-BR" sz="1400" u="none" cap="none" strike="noStrike">
                <a:solidFill>
                  <a:srgbClr val="FF0000"/>
                </a:solidFill>
                <a:latin typeface="Courier New"/>
                <a:ea typeface="Courier New"/>
                <a:cs typeface="Courier New"/>
                <a:sym typeface="Courier New"/>
              </a:rPr>
              <a:t>   client: {</a:t>
            </a:r>
            <a:endParaRPr b="0" i="0" sz="1400" u="none" cap="none" strike="noStrike">
              <a:solidFill>
                <a:srgbClr val="FF0000"/>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pt-BR" sz="1400" u="none" cap="none" strike="noStrike">
                <a:solidFill>
                  <a:srgbClr val="FF0000"/>
                </a:solidFill>
                <a:latin typeface="Courier New"/>
                <a:ea typeface="Courier New"/>
                <a:cs typeface="Courier New"/>
                <a:sym typeface="Courier New"/>
              </a:rPr>
              <a:t>       name: "Luiza",</a:t>
            </a:r>
            <a:endParaRPr b="0" i="0" sz="1400" u="none" cap="none" strike="noStrike">
              <a:solidFill>
                <a:srgbClr val="FF0000"/>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pt-BR" sz="1400" u="none" cap="none" strike="noStrike">
                <a:solidFill>
                  <a:srgbClr val="FF0000"/>
                </a:solidFill>
                <a:latin typeface="Courier New"/>
                <a:ea typeface="Courier New"/>
                <a:cs typeface="Courier New"/>
                <a:sym typeface="Courier New"/>
              </a:rPr>
              <a:t>       email: "luiza@magalu.com.br"</a:t>
            </a:r>
            <a:endParaRPr b="0" i="0" sz="1400" u="none" cap="none" strike="noStrike">
              <a:solidFill>
                <a:srgbClr val="FF0000"/>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pt-BR" sz="1400" u="none" cap="none" strike="noStrike">
                <a:solidFill>
                  <a:srgbClr val="FF0000"/>
                </a:solidFill>
                <a:latin typeface="Courier New"/>
                <a:ea typeface="Courier New"/>
                <a:cs typeface="Courier New"/>
                <a:sym typeface="Courier New"/>
              </a:rPr>
              <a:t>   },</a:t>
            </a:r>
            <a:endParaRPr b="0" i="0" sz="1400" u="none" cap="none" strike="noStrike">
              <a:solidFill>
                <a:srgbClr val="FF0000"/>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pt-BR" sz="1400" u="none" cap="none" strike="noStrike">
                <a:solidFill>
                  <a:srgbClr val="1C4587"/>
                </a:solidFill>
                <a:latin typeface="Courier New"/>
                <a:ea typeface="Courier New"/>
                <a:cs typeface="Courier New"/>
                <a:sym typeface="Courier New"/>
              </a:rPr>
              <a:t>   products = [</a:t>
            </a:r>
            <a:endParaRPr b="0" i="0" sz="1400" u="none" cap="none" strike="noStrike">
              <a:solidFill>
                <a:srgbClr val="1C4587"/>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pt-BR" sz="1400" u="none" cap="none" strike="noStrike">
                <a:solidFill>
                  <a:srgbClr val="1C4587"/>
                </a:solidFill>
                <a:latin typeface="Courier New"/>
                <a:ea typeface="Courier New"/>
                <a:cs typeface="Courier New"/>
                <a:sym typeface="Courier New"/>
              </a:rPr>
              <a:t>       {</a:t>
            </a:r>
            <a:endParaRPr b="0" i="0" sz="1400" u="none" cap="none" strike="noStrike">
              <a:solidFill>
                <a:srgbClr val="1C4587"/>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pt-BR" sz="1400" u="none" cap="none" strike="noStrike">
                <a:solidFill>
                  <a:srgbClr val="1C4587"/>
                </a:solidFill>
                <a:latin typeface="Courier New"/>
                <a:ea typeface="Courier New"/>
                <a:cs typeface="Courier New"/>
                <a:sym typeface="Courier New"/>
              </a:rPr>
              <a:t>           name: "Notebook",</a:t>
            </a:r>
            <a:endParaRPr b="0" i="0" sz="1400" u="none" cap="none" strike="noStrike">
              <a:solidFill>
                <a:srgbClr val="1C4587"/>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pt-BR" sz="1400" u="none" cap="none" strike="noStrike">
                <a:solidFill>
                  <a:srgbClr val="1C4587"/>
                </a:solidFill>
                <a:latin typeface="Courier New"/>
                <a:ea typeface="Courier New"/>
                <a:cs typeface="Courier New"/>
                <a:sym typeface="Courier New"/>
              </a:rPr>
              <a:t>           price: 5780.00,</a:t>
            </a:r>
            <a:endParaRPr b="0" i="0" sz="1400" u="none" cap="none" strike="noStrike">
              <a:solidFill>
                <a:srgbClr val="1C4587"/>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pt-BR" sz="1400" u="none" cap="none" strike="noStrike">
                <a:solidFill>
                  <a:srgbClr val="1C4587"/>
                </a:solidFill>
                <a:latin typeface="Courier New"/>
                <a:ea typeface="Courier New"/>
                <a:cs typeface="Courier New"/>
                <a:sym typeface="Courier New"/>
              </a:rPr>
              <a:t>           quantity: 18,</a:t>
            </a:r>
            <a:endParaRPr b="0" i="0" sz="1400" u="none" cap="none" strike="noStrike">
              <a:solidFill>
                <a:srgbClr val="1C4587"/>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pt-BR" sz="1400" u="none" cap="none" strike="noStrike">
                <a:solidFill>
                  <a:srgbClr val="1C4587"/>
                </a:solidFill>
                <a:latin typeface="Courier New"/>
                <a:ea typeface="Courier New"/>
                <a:cs typeface="Courier New"/>
                <a:sym typeface="Courier New"/>
              </a:rPr>
              <a:t>           updated_at: "2022/03/15 18:10"</a:t>
            </a:r>
            <a:endParaRPr b="0" i="0" sz="1400" u="none" cap="none" strike="noStrike">
              <a:solidFill>
                <a:srgbClr val="1C4587"/>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pt-BR" sz="1400" u="none" cap="none" strike="noStrike">
                <a:solidFill>
                  <a:srgbClr val="1C4587"/>
                </a:solidFill>
                <a:latin typeface="Courier New"/>
                <a:ea typeface="Courier New"/>
                <a:cs typeface="Courier New"/>
                <a:sym typeface="Courier New"/>
              </a:rPr>
              <a:t>       }</a:t>
            </a:r>
            <a:endParaRPr b="0" i="0" sz="1400" u="none" cap="none" strike="noStrike">
              <a:solidFill>
                <a:srgbClr val="1C4587"/>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pt-BR" sz="1400" u="none" cap="none" strike="noStrike">
                <a:solidFill>
                  <a:srgbClr val="1C4587"/>
                </a:solidFill>
                <a:latin typeface="Courier New"/>
                <a:ea typeface="Courier New"/>
                <a:cs typeface="Courier New"/>
                <a:sym typeface="Courier New"/>
              </a:rPr>
              <a:t>   ]</a:t>
            </a:r>
            <a:endParaRPr b="0" i="0" sz="1400" u="none" cap="none" strike="noStrike">
              <a:solidFill>
                <a:srgbClr val="1C4587"/>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rgbClr val="000000"/>
                </a:solidFill>
                <a:latin typeface="Courier New"/>
                <a:ea typeface="Courier New"/>
                <a:cs typeface="Courier New"/>
                <a:sym typeface="Courier New"/>
              </a:rPr>
              <a:t>}</a:t>
            </a:r>
            <a:endParaRPr b="0" i="0" sz="1600" u="none" cap="none" strike="noStrike">
              <a:solidFill>
                <a:srgbClr val="000000"/>
              </a:solidFill>
              <a:latin typeface="Courier New"/>
              <a:ea typeface="Courier New"/>
              <a:cs typeface="Courier New"/>
              <a:sym typeface="Courier New"/>
            </a:endParaRPr>
          </a:p>
        </p:txBody>
      </p:sp>
      <p:cxnSp>
        <p:nvCxnSpPr>
          <p:cNvPr id="1245" name="Google Shape;1245;g11d50df9cf4_0_38"/>
          <p:cNvCxnSpPr/>
          <p:nvPr/>
        </p:nvCxnSpPr>
        <p:spPr>
          <a:xfrm>
            <a:off x="4536150" y="2287050"/>
            <a:ext cx="531300" cy="265800"/>
          </a:xfrm>
          <a:prstGeom prst="straightConnector1">
            <a:avLst/>
          </a:prstGeom>
          <a:noFill/>
          <a:ln cap="flat" cmpd="sng" w="9525">
            <a:solidFill>
              <a:srgbClr val="FF0000"/>
            </a:solidFill>
            <a:prstDash val="solid"/>
            <a:round/>
            <a:headEnd len="sm" w="sm" type="none"/>
            <a:tailEnd len="sm" w="sm" type="none"/>
          </a:ln>
        </p:spPr>
      </p:cxnSp>
      <p:cxnSp>
        <p:nvCxnSpPr>
          <p:cNvPr id="1246" name="Google Shape;1246;g11d50df9cf4_0_38"/>
          <p:cNvCxnSpPr/>
          <p:nvPr/>
        </p:nvCxnSpPr>
        <p:spPr>
          <a:xfrm flipH="1">
            <a:off x="4564475" y="2552775"/>
            <a:ext cx="503100" cy="465000"/>
          </a:xfrm>
          <a:prstGeom prst="straightConnector1">
            <a:avLst/>
          </a:prstGeom>
          <a:noFill/>
          <a:ln cap="flat" cmpd="sng" w="9525">
            <a:solidFill>
              <a:srgbClr val="FF0000"/>
            </a:solidFill>
            <a:prstDash val="solid"/>
            <a:round/>
            <a:headEnd len="sm" w="sm" type="none"/>
            <a:tailEnd len="sm" w="sm" type="none"/>
          </a:ln>
        </p:spPr>
      </p:cxnSp>
      <p:sp>
        <p:nvSpPr>
          <p:cNvPr id="1247" name="Google Shape;1247;g11d50df9cf4_0_38"/>
          <p:cNvSpPr txBox="1"/>
          <p:nvPr/>
        </p:nvSpPr>
        <p:spPr>
          <a:xfrm>
            <a:off x="5067575" y="2371650"/>
            <a:ext cx="20877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FF0000"/>
                </a:solidFill>
                <a:latin typeface="Courier New"/>
                <a:ea typeface="Courier New"/>
                <a:cs typeface="Courier New"/>
                <a:sym typeface="Courier New"/>
              </a:rPr>
              <a:t>client document</a:t>
            </a:r>
            <a:endParaRPr b="0" i="0" sz="1300" u="none" cap="none" strike="noStrike">
              <a:solidFill>
                <a:srgbClr val="FF0000"/>
              </a:solidFill>
              <a:latin typeface="Courier New"/>
              <a:ea typeface="Courier New"/>
              <a:cs typeface="Courier New"/>
              <a:sym typeface="Courier New"/>
            </a:endParaRPr>
          </a:p>
        </p:txBody>
      </p:sp>
      <p:cxnSp>
        <p:nvCxnSpPr>
          <p:cNvPr id="1248" name="Google Shape;1248;g11d50df9cf4_0_38"/>
          <p:cNvCxnSpPr/>
          <p:nvPr/>
        </p:nvCxnSpPr>
        <p:spPr>
          <a:xfrm>
            <a:off x="4422275" y="3359400"/>
            <a:ext cx="957900" cy="626400"/>
          </a:xfrm>
          <a:prstGeom prst="straightConnector1">
            <a:avLst/>
          </a:prstGeom>
          <a:noFill/>
          <a:ln cap="flat" cmpd="sng" w="9525">
            <a:solidFill>
              <a:srgbClr val="1C4587"/>
            </a:solidFill>
            <a:prstDash val="solid"/>
            <a:round/>
            <a:headEnd len="sm" w="sm" type="none"/>
            <a:tailEnd len="sm" w="sm" type="none"/>
          </a:ln>
        </p:spPr>
      </p:cxnSp>
      <p:cxnSp>
        <p:nvCxnSpPr>
          <p:cNvPr id="1249" name="Google Shape;1249;g11d50df9cf4_0_38"/>
          <p:cNvCxnSpPr/>
          <p:nvPr/>
        </p:nvCxnSpPr>
        <p:spPr>
          <a:xfrm flipH="1">
            <a:off x="4488625" y="3985650"/>
            <a:ext cx="891600" cy="673800"/>
          </a:xfrm>
          <a:prstGeom prst="straightConnector1">
            <a:avLst/>
          </a:prstGeom>
          <a:noFill/>
          <a:ln cap="flat" cmpd="sng" w="9525">
            <a:solidFill>
              <a:srgbClr val="1C4587"/>
            </a:solidFill>
            <a:prstDash val="solid"/>
            <a:round/>
            <a:headEnd len="sm" w="sm" type="none"/>
            <a:tailEnd len="sm" w="sm" type="none"/>
          </a:ln>
        </p:spPr>
      </p:cxnSp>
      <p:sp>
        <p:nvSpPr>
          <p:cNvPr id="1250" name="Google Shape;1250;g11d50df9cf4_0_38"/>
          <p:cNvSpPr txBox="1"/>
          <p:nvPr/>
        </p:nvSpPr>
        <p:spPr>
          <a:xfrm>
            <a:off x="5380225" y="3767225"/>
            <a:ext cx="2087700" cy="384900"/>
          </a:xfrm>
          <a:prstGeom prst="rect">
            <a:avLst/>
          </a:prstGeom>
          <a:noFill/>
          <a:ln cap="flat" cmpd="sng" w="9525">
            <a:solidFill>
              <a:srgbClr val="1C4587"/>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1C4587"/>
                </a:solidFill>
                <a:latin typeface="Courier New"/>
                <a:ea typeface="Courier New"/>
                <a:cs typeface="Courier New"/>
                <a:sym typeface="Courier New"/>
              </a:rPr>
              <a:t>product document</a:t>
            </a:r>
            <a:endParaRPr b="0" i="0" sz="1300" u="none" cap="none" strike="noStrike">
              <a:solidFill>
                <a:srgbClr val="1C4587"/>
              </a:solidFill>
              <a:latin typeface="Courier New"/>
              <a:ea typeface="Courier New"/>
              <a:cs typeface="Courier New"/>
              <a:sym typeface="Courier New"/>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pic>
        <p:nvPicPr>
          <p:cNvPr id="1255" name="Google Shape;1255;g11d50df9cf4_0_15"/>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1256" name="Google Shape;1256;g11d50df9cf4_0_15"/>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1257" name="Google Shape;1257;g11d50df9cf4_0_15"/>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1258" name="Google Shape;1258;g11d50df9cf4_0_15"/>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1259" name="Google Shape;1259;g11d50df9cf4_0_15"/>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1260" name="Google Shape;1260;g11d50df9cf4_0_15"/>
          <p:cNvSpPr txBox="1"/>
          <p:nvPr>
            <p:ph idx="1" type="body"/>
          </p:nvPr>
        </p:nvSpPr>
        <p:spPr>
          <a:xfrm>
            <a:off x="753000" y="86975"/>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12. Base de dados no MongoDB</a:t>
            </a:r>
            <a:endParaRPr b="1" sz="3300">
              <a:solidFill>
                <a:srgbClr val="0086FF"/>
              </a:solidFill>
            </a:endParaRPr>
          </a:p>
        </p:txBody>
      </p:sp>
      <p:sp>
        <p:nvSpPr>
          <p:cNvPr id="1261" name="Google Shape;1261;g11d50df9cf4_0_15"/>
          <p:cNvSpPr txBox="1"/>
          <p:nvPr/>
        </p:nvSpPr>
        <p:spPr>
          <a:xfrm>
            <a:off x="525425" y="701975"/>
            <a:ext cx="6864900" cy="1985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chemeClr val="dk1"/>
                </a:solidFill>
                <a:latin typeface="Montserrat"/>
                <a:ea typeface="Montserrat"/>
                <a:cs typeface="Montserrat"/>
                <a:sym typeface="Montserrat"/>
              </a:rPr>
              <a:t>12.2 Estrutura do documento</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Referências:</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As referências </a:t>
            </a:r>
            <a:r>
              <a:rPr b="1" i="0" lang="pt-BR" sz="1300" u="none" cap="none" strike="noStrike">
                <a:solidFill>
                  <a:srgbClr val="000000"/>
                </a:solidFill>
                <a:latin typeface="Montserrat"/>
                <a:ea typeface="Montserrat"/>
                <a:cs typeface="Montserrat"/>
                <a:sym typeface="Montserrat"/>
              </a:rPr>
              <a:t>armazenam</a:t>
            </a:r>
            <a:r>
              <a:rPr b="0" i="0" lang="pt-BR" sz="1300" u="none" cap="none" strike="noStrike">
                <a:solidFill>
                  <a:srgbClr val="000000"/>
                </a:solidFill>
                <a:latin typeface="Montserrat"/>
                <a:ea typeface="Montserrat"/>
                <a:cs typeface="Montserrat"/>
                <a:sym typeface="Montserrat"/>
              </a:rPr>
              <a:t> os </a:t>
            </a:r>
            <a:r>
              <a:rPr b="1" i="0" lang="pt-BR" sz="1300" u="none" cap="none" strike="noStrike">
                <a:solidFill>
                  <a:srgbClr val="000000"/>
                </a:solidFill>
                <a:latin typeface="Montserrat"/>
                <a:ea typeface="Montserrat"/>
                <a:cs typeface="Montserrat"/>
                <a:sym typeface="Montserrat"/>
              </a:rPr>
              <a:t>relacionamentos</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entre os dados</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incluindo</a:t>
            </a:r>
            <a:r>
              <a:rPr b="0" i="0" lang="pt-BR" sz="1300" u="none" cap="none" strike="noStrike">
                <a:solidFill>
                  <a:srgbClr val="000000"/>
                </a:solidFill>
                <a:latin typeface="Montserrat"/>
                <a:ea typeface="Montserrat"/>
                <a:cs typeface="Montserrat"/>
                <a:sym typeface="Montserrat"/>
              </a:rPr>
              <a:t> </a:t>
            </a:r>
            <a:r>
              <a:rPr b="1" i="0" lang="pt-BR" sz="1300" u="none" cap="none" strike="noStrike">
                <a:solidFill>
                  <a:srgbClr val="000000"/>
                </a:solidFill>
                <a:latin typeface="Montserrat"/>
                <a:ea typeface="Montserrat"/>
                <a:cs typeface="Montserrat"/>
                <a:sym typeface="Montserrat"/>
              </a:rPr>
              <a:t>links</a:t>
            </a:r>
            <a:r>
              <a:rPr b="0" i="0" lang="pt-BR" sz="1300" u="none" cap="none" strike="noStrike">
                <a:solidFill>
                  <a:srgbClr val="000000"/>
                </a:solidFill>
                <a:latin typeface="Montserrat"/>
                <a:ea typeface="Montserrat"/>
                <a:cs typeface="Montserrat"/>
                <a:sym typeface="Montserrat"/>
              </a:rPr>
              <a:t> ou </a:t>
            </a:r>
            <a:r>
              <a:rPr b="1" i="0" lang="pt-BR" sz="1300" u="none" cap="none" strike="noStrike">
                <a:solidFill>
                  <a:srgbClr val="000000"/>
                </a:solidFill>
                <a:latin typeface="Montserrat"/>
                <a:ea typeface="Montserrat"/>
                <a:cs typeface="Montserrat"/>
                <a:sym typeface="Montserrat"/>
              </a:rPr>
              <a:t>referências</a:t>
            </a:r>
            <a:r>
              <a:rPr b="0" i="0" lang="pt-BR" sz="1300" u="none" cap="none" strike="noStrike">
                <a:solidFill>
                  <a:srgbClr val="000000"/>
                </a:solidFill>
                <a:latin typeface="Montserrat"/>
                <a:ea typeface="Montserrat"/>
                <a:cs typeface="Montserrat"/>
                <a:sym typeface="Montserrat"/>
              </a:rPr>
              <a:t> de um </a:t>
            </a:r>
            <a:r>
              <a:rPr b="1" i="0" lang="pt-BR" sz="1300" u="none" cap="none" strike="noStrike">
                <a:solidFill>
                  <a:srgbClr val="000000"/>
                </a:solidFill>
                <a:latin typeface="Montserrat"/>
                <a:ea typeface="Montserrat"/>
                <a:cs typeface="Montserrat"/>
                <a:sym typeface="Montserrat"/>
              </a:rPr>
              <a:t>documento</a:t>
            </a:r>
            <a:r>
              <a:rPr b="0" i="0" lang="pt-BR" sz="1300" u="none" cap="none" strike="noStrike">
                <a:solidFill>
                  <a:srgbClr val="000000"/>
                </a:solidFill>
                <a:latin typeface="Montserrat"/>
                <a:ea typeface="Montserrat"/>
                <a:cs typeface="Montserrat"/>
                <a:sym typeface="Montserrat"/>
              </a:rPr>
              <a:t> para outro. Os aplicativos podem resolver essas referências para acessar os dados relacionados. Em geral, esses são modelos de dados </a:t>
            </a:r>
            <a:r>
              <a:rPr b="1" i="1" lang="pt-BR" sz="1300" u="none" cap="none" strike="noStrike">
                <a:solidFill>
                  <a:srgbClr val="FF0000"/>
                </a:solidFill>
                <a:latin typeface="Montserrat"/>
                <a:ea typeface="Montserrat"/>
                <a:cs typeface="Montserrat"/>
                <a:sym typeface="Montserrat"/>
              </a:rPr>
              <a:t>normalizados</a:t>
            </a:r>
            <a:r>
              <a:rPr b="0" i="0" lang="pt-BR" sz="1300" u="none" cap="none" strike="noStrike">
                <a:solidFill>
                  <a:srgbClr val="000000"/>
                </a:solidFill>
                <a:latin typeface="Montserrat"/>
                <a:ea typeface="Montserrat"/>
                <a:cs typeface="Montserrat"/>
                <a:sym typeface="Montserrat"/>
              </a:rPr>
              <a:t>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p:txBody>
      </p:sp>
      <p:pic>
        <p:nvPicPr>
          <p:cNvPr id="1262" name="Google Shape;1262;g11d50df9cf4_0_15"/>
          <p:cNvPicPr preferRelativeResize="0"/>
          <p:nvPr/>
        </p:nvPicPr>
        <p:blipFill rotWithShape="1">
          <a:blip r:embed="rId8">
            <a:alphaModFix/>
          </a:blip>
          <a:srcRect b="0" l="0" r="0" t="0"/>
          <a:stretch/>
        </p:blipFill>
        <p:spPr>
          <a:xfrm>
            <a:off x="1727250" y="2270650"/>
            <a:ext cx="4521324" cy="274947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g11d50df9cf4_0_56"/>
          <p:cNvSpPr/>
          <p:nvPr/>
        </p:nvSpPr>
        <p:spPr>
          <a:xfrm>
            <a:off x="449500" y="1468100"/>
            <a:ext cx="3346500" cy="1544100"/>
          </a:xfrm>
          <a:prstGeom prst="roundRect">
            <a:avLst>
              <a:gd fmla="val 16667" name="adj"/>
            </a:avLst>
          </a:prstGeom>
          <a:solidFill>
            <a:srgbClr val="FAFAFA"/>
          </a:solidFill>
          <a:ln cap="flat" cmpd="sng" w="9525">
            <a:solidFill>
              <a:srgbClr val="FF79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g11d50df9cf4_0_56"/>
          <p:cNvSpPr/>
          <p:nvPr/>
        </p:nvSpPr>
        <p:spPr>
          <a:xfrm>
            <a:off x="4783450" y="1887275"/>
            <a:ext cx="2607000" cy="1785600"/>
          </a:xfrm>
          <a:prstGeom prst="roundRect">
            <a:avLst>
              <a:gd fmla="val 16667" name="adj"/>
            </a:avLst>
          </a:prstGeom>
          <a:solidFill>
            <a:srgbClr val="FAFAFA"/>
          </a:solidFill>
          <a:ln cap="flat" cmpd="sng" w="9525">
            <a:solidFill>
              <a:srgbClr val="FF79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g11d50df9cf4_0_56"/>
          <p:cNvSpPr/>
          <p:nvPr/>
        </p:nvSpPr>
        <p:spPr>
          <a:xfrm>
            <a:off x="446100" y="3104788"/>
            <a:ext cx="3530100" cy="1785600"/>
          </a:xfrm>
          <a:prstGeom prst="roundRect">
            <a:avLst>
              <a:gd fmla="val 16667" name="adj"/>
            </a:avLst>
          </a:prstGeom>
          <a:solidFill>
            <a:srgbClr val="FAFAFA"/>
          </a:solidFill>
          <a:ln cap="flat" cmpd="sng" w="9525">
            <a:solidFill>
              <a:srgbClr val="FF79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70" name="Google Shape;1270;g11d50df9cf4_0_56"/>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1271" name="Google Shape;1271;g11d50df9cf4_0_56"/>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1272" name="Google Shape;1272;g11d50df9cf4_0_56"/>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1273" name="Google Shape;1273;g11d50df9cf4_0_56"/>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1274" name="Google Shape;1274;g11d50df9cf4_0_56"/>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1275" name="Google Shape;1275;g11d50df9cf4_0_56"/>
          <p:cNvSpPr txBox="1"/>
          <p:nvPr>
            <p:ph idx="1" type="body"/>
          </p:nvPr>
        </p:nvSpPr>
        <p:spPr>
          <a:xfrm>
            <a:off x="753000" y="86975"/>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12. Base de dados no MongoDB</a:t>
            </a:r>
            <a:endParaRPr b="1" sz="3300">
              <a:solidFill>
                <a:srgbClr val="0086FF"/>
              </a:solidFill>
            </a:endParaRPr>
          </a:p>
        </p:txBody>
      </p:sp>
      <p:sp>
        <p:nvSpPr>
          <p:cNvPr id="1276" name="Google Shape;1276;g11d50df9cf4_0_56"/>
          <p:cNvSpPr txBox="1"/>
          <p:nvPr/>
        </p:nvSpPr>
        <p:spPr>
          <a:xfrm>
            <a:off x="525425" y="701975"/>
            <a:ext cx="6864900" cy="1185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chemeClr val="dk1"/>
                </a:solidFill>
                <a:latin typeface="Montserrat"/>
                <a:ea typeface="Montserrat"/>
                <a:cs typeface="Montserrat"/>
                <a:sym typeface="Montserrat"/>
              </a:rPr>
              <a:t>12.2 Estrutura do documento</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rgbClr val="000000"/>
                </a:solidFill>
                <a:latin typeface="Montserrat"/>
                <a:ea typeface="Montserrat"/>
                <a:cs typeface="Montserrat"/>
                <a:sym typeface="Montserrat"/>
              </a:rPr>
              <a:t>Referências:</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p:txBody>
      </p:sp>
      <p:sp>
        <p:nvSpPr>
          <p:cNvPr id="1277" name="Google Shape;1277;g11d50df9cf4_0_56"/>
          <p:cNvSpPr txBox="1"/>
          <p:nvPr/>
        </p:nvSpPr>
        <p:spPr>
          <a:xfrm>
            <a:off x="469800" y="3036763"/>
            <a:ext cx="3482700" cy="2001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pt-BR" sz="1300" u="none" cap="none" strike="noStrike">
                <a:solidFill>
                  <a:srgbClr val="000000"/>
                </a:solidFill>
                <a:latin typeface="Courier New"/>
                <a:ea typeface="Courier New"/>
                <a:cs typeface="Courier New"/>
                <a:sym typeface="Courier New"/>
              </a:rPr>
              <a:t>// product document</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pt-BR" sz="1300" u="none" cap="none" strike="noStrike">
                <a:solidFill>
                  <a:srgbClr val="000000"/>
                </a:solidFill>
                <a:latin typeface="Courier New"/>
                <a:ea typeface="Courier New"/>
                <a:cs typeface="Courier New"/>
                <a:sym typeface="Courier New"/>
              </a:rPr>
              <a:t>{</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pt-BR" sz="1300" u="none" cap="none" strike="noStrike">
                <a:solidFill>
                  <a:srgbClr val="000000"/>
                </a:solidFill>
                <a:latin typeface="Courier New"/>
                <a:ea typeface="Courier New"/>
                <a:cs typeface="Courier New"/>
                <a:sym typeface="Courier New"/>
              </a:rPr>
              <a:t>   _id: 1,</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pt-BR" sz="1300" u="none" cap="none" strike="noStrike">
                <a:solidFill>
                  <a:srgbClr val="000000"/>
                </a:solidFill>
                <a:latin typeface="Courier New"/>
                <a:ea typeface="Courier New"/>
                <a:cs typeface="Courier New"/>
                <a:sym typeface="Courier New"/>
              </a:rPr>
              <a:t>   name: "Notebook",</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pt-BR" sz="1300" u="none" cap="none" strike="noStrike">
                <a:solidFill>
                  <a:srgbClr val="000000"/>
                </a:solidFill>
                <a:latin typeface="Courier New"/>
                <a:ea typeface="Courier New"/>
                <a:cs typeface="Courier New"/>
                <a:sym typeface="Courier New"/>
              </a:rPr>
              <a:t>   price: 5780.00,</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pt-BR" sz="1300" u="none" cap="none" strike="noStrike">
                <a:solidFill>
                  <a:srgbClr val="000000"/>
                </a:solidFill>
                <a:latin typeface="Courier New"/>
                <a:ea typeface="Courier New"/>
                <a:cs typeface="Courier New"/>
                <a:sym typeface="Courier New"/>
              </a:rPr>
              <a:t>   quantity: 18,</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pt-BR" sz="1300" u="none" cap="none" strike="noStrike">
                <a:solidFill>
                  <a:srgbClr val="000000"/>
                </a:solidFill>
                <a:latin typeface="Courier New"/>
                <a:ea typeface="Courier New"/>
                <a:cs typeface="Courier New"/>
                <a:sym typeface="Courier New"/>
              </a:rPr>
              <a:t>   updated_at: "2022/03/15 18:10"</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pt-BR" sz="1300" u="none" cap="none" strike="noStrike">
                <a:solidFill>
                  <a:srgbClr val="000000"/>
                </a:solidFill>
                <a:latin typeface="Courier New"/>
                <a:ea typeface="Courier New"/>
                <a:cs typeface="Courier New"/>
                <a:sym typeface="Courier New"/>
              </a:rPr>
              <a:t>}</a:t>
            </a:r>
            <a:endParaRPr b="0" i="0" sz="950" u="none" cap="none" strike="noStrike">
              <a:solidFill>
                <a:srgbClr val="E1E1E6"/>
              </a:solidFill>
              <a:highlight>
                <a:srgbClr val="191622"/>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g11d50df9cf4_0_56"/>
          <p:cNvSpPr txBox="1"/>
          <p:nvPr/>
        </p:nvSpPr>
        <p:spPr>
          <a:xfrm>
            <a:off x="525425" y="1547450"/>
            <a:ext cx="3482700" cy="1385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 client document</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   _id: 986,</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   name: "Luiza",</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   email: "luiza@magalu.com.br"</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a:t>
            </a:r>
            <a:endParaRPr b="0" i="0" sz="1300" u="none" cap="none" strike="noStrike">
              <a:solidFill>
                <a:srgbClr val="000000"/>
              </a:solidFill>
              <a:latin typeface="Courier New"/>
              <a:ea typeface="Courier New"/>
              <a:cs typeface="Courier New"/>
              <a:sym typeface="Courier New"/>
            </a:endParaRPr>
          </a:p>
        </p:txBody>
      </p:sp>
      <p:sp>
        <p:nvSpPr>
          <p:cNvPr id="1279" name="Google Shape;1279;g11d50df9cf4_0_56"/>
          <p:cNvSpPr txBox="1"/>
          <p:nvPr/>
        </p:nvSpPr>
        <p:spPr>
          <a:xfrm>
            <a:off x="4858375" y="1887275"/>
            <a:ext cx="2532000" cy="158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 wishlist document</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   _id: 325123,</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   name: "Favorita1",</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   client_id: 986,</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   id_products = [1]</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a:t>
            </a:r>
            <a:endParaRPr b="0" i="0" sz="1300" u="none" cap="none" strike="noStrike">
              <a:solidFill>
                <a:srgbClr val="000000"/>
              </a:solidFill>
              <a:latin typeface="Courier New"/>
              <a:ea typeface="Courier New"/>
              <a:cs typeface="Courier New"/>
              <a:sym typeface="Courier New"/>
            </a:endParaRPr>
          </a:p>
        </p:txBody>
      </p:sp>
      <p:cxnSp>
        <p:nvCxnSpPr>
          <p:cNvPr id="1280" name="Google Shape;1280;g11d50df9cf4_0_56"/>
          <p:cNvCxnSpPr/>
          <p:nvPr/>
        </p:nvCxnSpPr>
        <p:spPr>
          <a:xfrm flipH="1">
            <a:off x="1622775" y="3074700"/>
            <a:ext cx="3539700" cy="540900"/>
          </a:xfrm>
          <a:prstGeom prst="straightConnector1">
            <a:avLst/>
          </a:prstGeom>
          <a:noFill/>
          <a:ln cap="flat" cmpd="sng" w="19050">
            <a:solidFill>
              <a:srgbClr val="FF0000"/>
            </a:solidFill>
            <a:prstDash val="solid"/>
            <a:round/>
            <a:headEnd len="sm" w="sm" type="none"/>
            <a:tailEnd len="med" w="med" type="triangle"/>
          </a:ln>
        </p:spPr>
      </p:cxnSp>
      <p:cxnSp>
        <p:nvCxnSpPr>
          <p:cNvPr id="1281" name="Google Shape;1281;g11d50df9cf4_0_56"/>
          <p:cNvCxnSpPr/>
          <p:nvPr/>
        </p:nvCxnSpPr>
        <p:spPr>
          <a:xfrm rot="10800000">
            <a:off x="1869500" y="2125650"/>
            <a:ext cx="3283500" cy="730800"/>
          </a:xfrm>
          <a:prstGeom prst="straightConnector1">
            <a:avLst/>
          </a:prstGeom>
          <a:noFill/>
          <a:ln cap="flat" cmpd="sng" w="19050">
            <a:solidFill>
              <a:srgbClr val="FF0000"/>
            </a:solidFill>
            <a:prstDash val="solid"/>
            <a:round/>
            <a:headEnd len="sm" w="sm" type="none"/>
            <a:tailEnd len="med" w="med" type="triangle"/>
          </a:ln>
        </p:spPr>
      </p:cxn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pic>
        <p:nvPicPr>
          <p:cNvPr id="1286" name="Google Shape;1286;g11df7ea6070_0_0"/>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1287" name="Google Shape;1287;g11df7ea6070_0_0"/>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1288" name="Google Shape;1288;g11df7ea6070_0_0"/>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1289" name="Google Shape;1289;g11df7ea6070_0_0"/>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1290" name="Google Shape;1290;g11df7ea6070_0_0"/>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1291" name="Google Shape;1291;g11df7ea6070_0_0"/>
          <p:cNvSpPr txBox="1"/>
          <p:nvPr>
            <p:ph idx="1" type="body"/>
          </p:nvPr>
        </p:nvSpPr>
        <p:spPr>
          <a:xfrm>
            <a:off x="753000" y="86975"/>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12. Base de dados no MongoDB</a:t>
            </a:r>
            <a:endParaRPr b="1" sz="3300">
              <a:solidFill>
                <a:srgbClr val="0086FF"/>
              </a:solidFill>
            </a:endParaRPr>
          </a:p>
        </p:txBody>
      </p:sp>
      <p:sp>
        <p:nvSpPr>
          <p:cNvPr id="1292" name="Google Shape;1292;g11df7ea6070_0_0"/>
          <p:cNvSpPr txBox="1"/>
          <p:nvPr/>
        </p:nvSpPr>
        <p:spPr>
          <a:xfrm>
            <a:off x="365925" y="701975"/>
            <a:ext cx="7214400" cy="3586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chemeClr val="dk1"/>
                </a:solidFill>
                <a:latin typeface="Montserrat"/>
                <a:ea typeface="Montserrat"/>
                <a:cs typeface="Montserrat"/>
                <a:sym typeface="Montserrat"/>
              </a:rPr>
              <a:t>12.3 Características do ObjectId</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O campo </a:t>
            </a:r>
            <a:r>
              <a:rPr b="1" i="0" lang="pt-BR" sz="1300" u="none" cap="none" strike="noStrike">
                <a:solidFill>
                  <a:srgbClr val="000000"/>
                </a:solidFill>
                <a:latin typeface="Montserrat"/>
                <a:ea typeface="Montserrat"/>
                <a:cs typeface="Montserrat"/>
                <a:sym typeface="Montserrat"/>
              </a:rPr>
              <a:t>_id</a:t>
            </a:r>
            <a:r>
              <a:rPr b="0" i="0" lang="pt-BR" sz="1300" u="none" cap="none" strike="noStrike">
                <a:solidFill>
                  <a:srgbClr val="000000"/>
                </a:solidFill>
                <a:latin typeface="Montserrat"/>
                <a:ea typeface="Montserrat"/>
                <a:cs typeface="Montserrat"/>
                <a:sym typeface="Montserrat"/>
              </a:rPr>
              <a:t> é um dado do tipo </a:t>
            </a:r>
            <a:r>
              <a:rPr b="1" i="0" lang="pt-BR" sz="1300" u="none" cap="none" strike="noStrike">
                <a:solidFill>
                  <a:srgbClr val="000000"/>
                </a:solidFill>
                <a:latin typeface="Montserrat"/>
                <a:ea typeface="Montserrat"/>
                <a:cs typeface="Montserrat"/>
                <a:sym typeface="Montserrat"/>
              </a:rPr>
              <a:t>ObjectId</a:t>
            </a:r>
            <a:r>
              <a:rPr b="0" i="0" lang="pt-BR" sz="1300" u="none" cap="none" strike="noStrike">
                <a:solidFill>
                  <a:srgbClr val="000000"/>
                </a:solidFill>
                <a:latin typeface="Montserrat"/>
                <a:ea typeface="Montserrat"/>
                <a:cs typeface="Montserrat"/>
                <a:sym typeface="Montserrat"/>
              </a:rPr>
              <a:t>, e ele tem algumas funções padrões primárias:</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00000"/>
              </a:lnSpc>
              <a:spcBef>
                <a:spcPts val="0"/>
              </a:spcBef>
              <a:spcAft>
                <a:spcPts val="0"/>
              </a:spcAft>
              <a:buClr>
                <a:srgbClr val="000000"/>
              </a:buClr>
              <a:buSzPts val="1300"/>
              <a:buFont typeface="Montserrat"/>
              <a:buChar char="●"/>
            </a:pPr>
            <a:r>
              <a:rPr b="1" i="0" lang="pt-BR" sz="1300" u="none" cap="none" strike="noStrike">
                <a:solidFill>
                  <a:srgbClr val="000000"/>
                </a:solidFill>
                <a:latin typeface="Montserrat"/>
                <a:ea typeface="Montserrat"/>
                <a:cs typeface="Montserrat"/>
                <a:sym typeface="Montserrat"/>
              </a:rPr>
              <a:t>_id</a:t>
            </a:r>
            <a:r>
              <a:rPr b="0" i="0" lang="pt-BR" sz="1300" u="none" cap="none" strike="noStrike">
                <a:solidFill>
                  <a:srgbClr val="000000"/>
                </a:solidFill>
                <a:latin typeface="Montserrat"/>
                <a:ea typeface="Montserrat"/>
                <a:cs typeface="Montserrat"/>
                <a:sym typeface="Montserrat"/>
              </a:rPr>
              <a:t> é a </a:t>
            </a:r>
            <a:r>
              <a:rPr b="1" i="0" lang="pt-BR" sz="1300" u="none" cap="none" strike="noStrike">
                <a:solidFill>
                  <a:srgbClr val="000000"/>
                </a:solidFill>
                <a:latin typeface="Montserrat"/>
                <a:ea typeface="Montserrat"/>
                <a:cs typeface="Montserrat"/>
                <a:sym typeface="Montserrat"/>
              </a:rPr>
              <a:t>chave primária </a:t>
            </a:r>
            <a:r>
              <a:rPr b="0" i="0" lang="pt-BR" sz="1300" u="none" cap="none" strike="noStrike">
                <a:solidFill>
                  <a:srgbClr val="000000"/>
                </a:solidFill>
                <a:latin typeface="Montserrat"/>
                <a:ea typeface="Montserrat"/>
                <a:cs typeface="Montserrat"/>
                <a:sym typeface="Montserrat"/>
              </a:rPr>
              <a:t>de todos os elementos de uma coleção, isso permite que os registros sejam diferenciados por padrão.</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00000"/>
              </a:lnSpc>
              <a:spcBef>
                <a:spcPts val="0"/>
              </a:spcBef>
              <a:spcAft>
                <a:spcPts val="0"/>
              </a:spcAft>
              <a:buClr>
                <a:srgbClr val="000000"/>
              </a:buClr>
              <a:buSzPts val="1300"/>
              <a:buFont typeface="Montserrat"/>
              <a:buChar char="●"/>
            </a:pPr>
            <a:r>
              <a:rPr b="1" i="0" lang="pt-BR" sz="1300" u="none" cap="none" strike="noStrike">
                <a:solidFill>
                  <a:srgbClr val="000000"/>
                </a:solidFill>
                <a:latin typeface="Montserrat"/>
                <a:ea typeface="Montserrat"/>
                <a:cs typeface="Montserrat"/>
                <a:sym typeface="Montserrat"/>
              </a:rPr>
              <a:t>_id</a:t>
            </a:r>
            <a:r>
              <a:rPr b="0" i="0" lang="pt-BR" sz="1300" u="none" cap="none" strike="noStrike">
                <a:solidFill>
                  <a:srgbClr val="000000"/>
                </a:solidFill>
                <a:latin typeface="Montserrat"/>
                <a:ea typeface="Montserrat"/>
                <a:cs typeface="Montserrat"/>
                <a:sym typeface="Montserrat"/>
              </a:rPr>
              <a:t> é um campo indexado automaticamente. As pesquisas que especificam {_id: } referem-se ao índice _id como guia.</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311150" lvl="0" marL="457200" marR="0" rtl="0" algn="just">
              <a:lnSpc>
                <a:spcPct val="100000"/>
              </a:lnSpc>
              <a:spcBef>
                <a:spcPts val="0"/>
              </a:spcBef>
              <a:spcAft>
                <a:spcPts val="0"/>
              </a:spcAft>
              <a:buClr>
                <a:srgbClr val="000000"/>
              </a:buClr>
              <a:buSzPts val="1300"/>
              <a:buFont typeface="Montserrat"/>
              <a:buChar char="●"/>
            </a:pPr>
            <a:r>
              <a:rPr b="0" i="0" lang="pt-BR" sz="1300" u="none" cap="none" strike="noStrike">
                <a:solidFill>
                  <a:srgbClr val="000000"/>
                </a:solidFill>
                <a:latin typeface="Montserrat"/>
                <a:ea typeface="Montserrat"/>
                <a:cs typeface="Montserrat"/>
                <a:sym typeface="Montserrat"/>
              </a:rPr>
              <a:t>Em termos de arquitetura, por padrão, o campo _id é um ObjectID, um dos tipos BSON do MongoDB. Os usuários também podem substituir _id por algo diferente de um ObjectID, embora não seja muito recomendado.</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sp>
        <p:nvSpPr>
          <p:cNvPr id="1297" name="Google Shape;1297;g11df7ea6070_0_19"/>
          <p:cNvSpPr/>
          <p:nvPr/>
        </p:nvSpPr>
        <p:spPr>
          <a:xfrm>
            <a:off x="631500" y="1675100"/>
            <a:ext cx="4874400" cy="679800"/>
          </a:xfrm>
          <a:prstGeom prst="roundRect">
            <a:avLst>
              <a:gd fmla="val 16667" name="adj"/>
            </a:avLst>
          </a:prstGeom>
          <a:solidFill>
            <a:srgbClr val="FAFAFA"/>
          </a:solidFill>
          <a:ln cap="flat" cmpd="sng" w="9525">
            <a:solidFill>
              <a:srgbClr val="FF79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98" name="Google Shape;1298;g11df7ea6070_0_19"/>
          <p:cNvPicPr preferRelativeResize="0"/>
          <p:nvPr/>
        </p:nvPicPr>
        <p:blipFill rotWithShape="1">
          <a:blip r:embed="rId3">
            <a:alphaModFix/>
          </a:blip>
          <a:srcRect b="0" l="85391" r="0" t="0"/>
          <a:stretch/>
        </p:blipFill>
        <p:spPr>
          <a:xfrm>
            <a:off x="7808200" y="0"/>
            <a:ext cx="1335799" cy="5143500"/>
          </a:xfrm>
          <a:prstGeom prst="rect">
            <a:avLst/>
          </a:prstGeom>
          <a:noFill/>
          <a:ln>
            <a:noFill/>
          </a:ln>
        </p:spPr>
      </p:pic>
      <p:pic>
        <p:nvPicPr>
          <p:cNvPr id="1299" name="Google Shape;1299;g11df7ea6070_0_19"/>
          <p:cNvPicPr preferRelativeResize="0"/>
          <p:nvPr/>
        </p:nvPicPr>
        <p:blipFill rotWithShape="1">
          <a:blip r:embed="rId4">
            <a:alphaModFix amt="47000"/>
          </a:blip>
          <a:srcRect b="0" l="0" r="0" t="0"/>
          <a:stretch/>
        </p:blipFill>
        <p:spPr>
          <a:xfrm>
            <a:off x="7808199" y="0"/>
            <a:ext cx="1335799" cy="5143500"/>
          </a:xfrm>
          <a:prstGeom prst="rect">
            <a:avLst/>
          </a:prstGeom>
          <a:noFill/>
          <a:ln>
            <a:noFill/>
          </a:ln>
        </p:spPr>
      </p:pic>
      <p:pic>
        <p:nvPicPr>
          <p:cNvPr id="1300" name="Google Shape;1300;g11df7ea6070_0_19"/>
          <p:cNvPicPr preferRelativeResize="0"/>
          <p:nvPr/>
        </p:nvPicPr>
        <p:blipFill rotWithShape="1">
          <a:blip r:embed="rId5">
            <a:alphaModFix/>
          </a:blip>
          <a:srcRect b="0" l="0" r="0" t="0"/>
          <a:stretch/>
        </p:blipFill>
        <p:spPr>
          <a:xfrm>
            <a:off x="-18037" y="5062325"/>
            <a:ext cx="9180074" cy="81175"/>
          </a:xfrm>
          <a:prstGeom prst="rect">
            <a:avLst/>
          </a:prstGeom>
          <a:noFill/>
          <a:ln>
            <a:noFill/>
          </a:ln>
        </p:spPr>
      </p:pic>
      <p:pic>
        <p:nvPicPr>
          <p:cNvPr id="1301" name="Google Shape;1301;g11df7ea6070_0_19"/>
          <p:cNvPicPr preferRelativeResize="0"/>
          <p:nvPr/>
        </p:nvPicPr>
        <p:blipFill rotWithShape="1">
          <a:blip r:embed="rId6">
            <a:alphaModFix/>
          </a:blip>
          <a:srcRect b="0" l="0" r="0" t="0"/>
          <a:stretch/>
        </p:blipFill>
        <p:spPr>
          <a:xfrm>
            <a:off x="7958945" y="4560529"/>
            <a:ext cx="979600" cy="344750"/>
          </a:xfrm>
          <a:prstGeom prst="rect">
            <a:avLst/>
          </a:prstGeom>
          <a:noFill/>
          <a:ln>
            <a:noFill/>
          </a:ln>
        </p:spPr>
      </p:pic>
      <p:pic>
        <p:nvPicPr>
          <p:cNvPr id="1302" name="Google Shape;1302;g11df7ea6070_0_19"/>
          <p:cNvPicPr preferRelativeResize="0"/>
          <p:nvPr/>
        </p:nvPicPr>
        <p:blipFill rotWithShape="1">
          <a:blip r:embed="rId7">
            <a:alphaModFix/>
          </a:blip>
          <a:srcRect b="0" l="0" r="0" t="0"/>
          <a:stretch/>
        </p:blipFill>
        <p:spPr>
          <a:xfrm>
            <a:off x="8093275" y="165700"/>
            <a:ext cx="845275" cy="457575"/>
          </a:xfrm>
          <a:prstGeom prst="rect">
            <a:avLst/>
          </a:prstGeom>
          <a:noFill/>
          <a:ln>
            <a:noFill/>
          </a:ln>
        </p:spPr>
      </p:pic>
      <p:sp>
        <p:nvSpPr>
          <p:cNvPr id="1303" name="Google Shape;1303;g11df7ea6070_0_19"/>
          <p:cNvSpPr txBox="1"/>
          <p:nvPr>
            <p:ph idx="1" type="body"/>
          </p:nvPr>
        </p:nvSpPr>
        <p:spPr>
          <a:xfrm>
            <a:off x="753000" y="86975"/>
            <a:ext cx="6827400" cy="61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b="1" lang="pt-BR" sz="2800">
                <a:solidFill>
                  <a:srgbClr val="0086FF"/>
                </a:solidFill>
                <a:latin typeface="Montserrat"/>
                <a:ea typeface="Montserrat"/>
                <a:cs typeface="Montserrat"/>
                <a:sym typeface="Montserrat"/>
              </a:rPr>
              <a:t>12. Base de dados no MongoDB</a:t>
            </a:r>
            <a:endParaRPr b="1" sz="3300">
              <a:solidFill>
                <a:srgbClr val="0086FF"/>
              </a:solidFill>
            </a:endParaRPr>
          </a:p>
        </p:txBody>
      </p:sp>
      <p:sp>
        <p:nvSpPr>
          <p:cNvPr id="1304" name="Google Shape;1304;g11df7ea6070_0_19"/>
          <p:cNvSpPr txBox="1"/>
          <p:nvPr/>
        </p:nvSpPr>
        <p:spPr>
          <a:xfrm>
            <a:off x="365925" y="701975"/>
            <a:ext cx="7214400" cy="2586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300"/>
              <a:buFont typeface="Arial"/>
              <a:buNone/>
            </a:pPr>
            <a:r>
              <a:rPr b="1" i="0" lang="pt-BR" sz="1300" u="none" cap="none" strike="noStrike">
                <a:solidFill>
                  <a:schemeClr val="dk1"/>
                </a:solidFill>
                <a:latin typeface="Montserrat"/>
                <a:ea typeface="Montserrat"/>
                <a:cs typeface="Montserrat"/>
                <a:sym typeface="Montserrat"/>
              </a:rPr>
              <a:t>12.4 Estruturas do ObjectId</a:t>
            </a:r>
            <a:endParaRPr b="1" i="0" sz="13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Um ObjectId é um tipo BSON binário de 12 bytes representados em 24 caracteres hexadecimais:</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Montserrat"/>
                <a:ea typeface="Montserrat"/>
                <a:cs typeface="Montserrat"/>
                <a:sym typeface="Montserrat"/>
              </a:rPr>
              <a:t>Esses bytes são gerados automaticamente e separados em grupos com funcionalidades específicas:</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Montserrat"/>
              <a:ea typeface="Montserrat"/>
              <a:cs typeface="Montserrat"/>
              <a:sym typeface="Montserrat"/>
            </a:endParaRPr>
          </a:p>
        </p:txBody>
      </p:sp>
      <p:sp>
        <p:nvSpPr>
          <p:cNvPr id="1305" name="Google Shape;1305;g11df7ea6070_0_19"/>
          <p:cNvSpPr txBox="1"/>
          <p:nvPr/>
        </p:nvSpPr>
        <p:spPr>
          <a:xfrm>
            <a:off x="555325" y="1622450"/>
            <a:ext cx="58443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    "_id": ObjectId("54759eb3c090d83494e2d804")</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0" i="0" lang="pt-BR" sz="1300" u="none" cap="none" strike="noStrike">
                <a:solidFill>
                  <a:srgbClr val="000000"/>
                </a:solidFill>
                <a:latin typeface="Courier New"/>
                <a:ea typeface="Courier New"/>
                <a:cs typeface="Courier New"/>
                <a:sym typeface="Courier New"/>
              </a:rPr>
              <a:t>}</a:t>
            </a:r>
            <a:endParaRPr b="0" i="0" sz="1300" u="none" cap="none" strike="noStrike">
              <a:solidFill>
                <a:srgbClr val="000000"/>
              </a:solidFill>
              <a:latin typeface="Courier New"/>
              <a:ea typeface="Courier New"/>
              <a:cs typeface="Courier New"/>
              <a:sym typeface="Courier New"/>
            </a:endParaRPr>
          </a:p>
        </p:txBody>
      </p:sp>
      <p:graphicFrame>
        <p:nvGraphicFramePr>
          <p:cNvPr id="1306" name="Google Shape;1306;g11df7ea6070_0_19"/>
          <p:cNvGraphicFramePr/>
          <p:nvPr/>
        </p:nvGraphicFramePr>
        <p:xfrm>
          <a:off x="431500" y="2903575"/>
          <a:ext cx="3000000" cy="3000000"/>
        </p:xfrm>
        <a:graphic>
          <a:graphicData uri="http://schemas.openxmlformats.org/drawingml/2006/table">
            <a:tbl>
              <a:tblPr>
                <a:solidFill>
                  <a:srgbClr val="FFFFFF"/>
                </a:solidFill>
                <a:tableStyleId>{E058583C-0CBC-4005-98CA-4F0188C42B88}</a:tableStyleId>
              </a:tblPr>
              <a:tblGrid>
                <a:gridCol w="1104900"/>
                <a:gridCol w="5657850"/>
              </a:tblGrid>
              <a:tr h="390525">
                <a:tc>
                  <a:txBody>
                    <a:bodyPr/>
                    <a:lstStyle/>
                    <a:p>
                      <a:pPr indent="0" lvl="0" marL="0" marR="0" rtl="0" algn="l">
                        <a:lnSpc>
                          <a:spcPct val="100000"/>
                        </a:lnSpc>
                        <a:spcBef>
                          <a:spcPts val="0"/>
                        </a:spcBef>
                        <a:spcAft>
                          <a:spcPts val="0"/>
                        </a:spcAft>
                        <a:buClr>
                          <a:srgbClr val="000000"/>
                        </a:buClr>
                        <a:buSzPts val="1000"/>
                        <a:buFont typeface="Arial"/>
                        <a:buNone/>
                      </a:pPr>
                      <a:r>
                        <a:rPr b="1" lang="pt-BR" sz="1000" u="none" cap="none" strike="noStrike">
                          <a:latin typeface="Courier New"/>
                          <a:ea typeface="Courier New"/>
                          <a:cs typeface="Courier New"/>
                          <a:sym typeface="Courier New"/>
                        </a:rPr>
                        <a:t>Tamanho</a:t>
                      </a:r>
                      <a:endParaRPr b="1" sz="1000" u="none" cap="none" strike="noStrike">
                        <a:latin typeface="Courier New"/>
                        <a:ea typeface="Courier New"/>
                        <a:cs typeface="Courier New"/>
                        <a:sym typeface="Courier New"/>
                      </a:endParaRPr>
                    </a:p>
                  </a:txBody>
                  <a:tcPr marT="95250" marB="95250" marR="142875" marL="142875" anchor="ctr">
                    <a:lnT cap="flat" cmpd="sng" w="9525">
                      <a:solidFill>
                        <a:srgbClr val="E4E4E4"/>
                      </a:solidFill>
                      <a:prstDash val="solid"/>
                      <a:round/>
                      <a:headEnd len="sm" w="sm" type="none"/>
                      <a:tailEnd len="sm" w="sm" type="none"/>
                    </a:lnT>
                    <a:lnB cap="flat" cmpd="sng" w="9525">
                      <a:solidFill>
                        <a:srgbClr val="E4E4E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1" lang="pt-BR" sz="1000" u="none" cap="none" strike="noStrike">
                          <a:latin typeface="Courier New"/>
                          <a:ea typeface="Courier New"/>
                          <a:cs typeface="Courier New"/>
                          <a:sym typeface="Courier New"/>
                        </a:rPr>
                        <a:t>Descrição</a:t>
                      </a:r>
                      <a:endParaRPr b="1" sz="1000" u="none" cap="none" strike="noStrike">
                        <a:latin typeface="Courier New"/>
                        <a:ea typeface="Courier New"/>
                        <a:cs typeface="Courier New"/>
                        <a:sym typeface="Courier New"/>
                      </a:endParaRPr>
                    </a:p>
                  </a:txBody>
                  <a:tcPr marT="95250" marB="95250" marR="142875" marL="142875" anchor="ctr">
                    <a:lnT cap="flat" cmpd="sng" w="9525">
                      <a:solidFill>
                        <a:srgbClr val="E4E4E4"/>
                      </a:solidFill>
                      <a:prstDash val="solid"/>
                      <a:round/>
                      <a:headEnd len="sm" w="sm" type="none"/>
                      <a:tailEnd len="sm" w="sm" type="none"/>
                    </a:lnT>
                    <a:lnB cap="flat" cmpd="sng" w="9525">
                      <a:solidFill>
                        <a:srgbClr val="E4E4E4"/>
                      </a:solidFill>
                      <a:prstDash val="solid"/>
                      <a:round/>
                      <a:headEnd len="sm" w="sm" type="none"/>
                      <a:tailEnd len="sm" w="sm" type="none"/>
                    </a:lnB>
                  </a:tcPr>
                </a:tc>
              </a:tr>
              <a:tr h="390525">
                <a:tc>
                  <a:txBody>
                    <a:bodyPr/>
                    <a:lstStyle/>
                    <a:p>
                      <a:pPr indent="0" lvl="0" marL="0" marR="0" rtl="0" algn="l">
                        <a:lnSpc>
                          <a:spcPct val="100000"/>
                        </a:lnSpc>
                        <a:spcBef>
                          <a:spcPts val="0"/>
                        </a:spcBef>
                        <a:spcAft>
                          <a:spcPts val="0"/>
                        </a:spcAft>
                        <a:buClr>
                          <a:srgbClr val="000000"/>
                        </a:buClr>
                        <a:buSzPts val="1000"/>
                        <a:buFont typeface="Arial"/>
                        <a:buNone/>
                      </a:pPr>
                      <a:r>
                        <a:rPr lang="pt-BR" sz="1000" u="none" cap="none" strike="noStrike">
                          <a:latin typeface="Courier New"/>
                          <a:ea typeface="Courier New"/>
                          <a:cs typeface="Courier New"/>
                          <a:sym typeface="Courier New"/>
                        </a:rPr>
                        <a:t>4 bytes</a:t>
                      </a:r>
                      <a:endParaRPr sz="1000" u="none" cap="none" strike="noStrike">
                        <a:latin typeface="Courier New"/>
                        <a:ea typeface="Courier New"/>
                        <a:cs typeface="Courier New"/>
                        <a:sym typeface="Courier New"/>
                      </a:endParaRPr>
                    </a:p>
                  </a:txBody>
                  <a:tcPr marT="95250" marB="95250" marR="142875" marL="142875" anchor="ctr">
                    <a:lnT cap="flat" cmpd="sng" w="9525">
                      <a:solidFill>
                        <a:srgbClr val="E4E4E4"/>
                      </a:solidFill>
                      <a:prstDash val="solid"/>
                      <a:round/>
                      <a:headEnd len="sm" w="sm" type="none"/>
                      <a:tailEnd len="sm" w="sm" type="none"/>
                    </a:lnT>
                    <a:lnB cap="flat" cmpd="sng" w="9525">
                      <a:solidFill>
                        <a:srgbClr val="E4E4E4"/>
                      </a:solidFill>
                      <a:prstDash val="solid"/>
                      <a:round/>
                      <a:headEnd len="sm" w="sm" type="none"/>
                      <a:tailEnd len="sm" w="sm" type="none"/>
                    </a:lnB>
                    <a:solidFill>
                      <a:srgbClr val="FAFAFA"/>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pt-BR" sz="1000" u="none" cap="none" strike="noStrike">
                          <a:latin typeface="Courier New"/>
                          <a:ea typeface="Courier New"/>
                          <a:cs typeface="Courier New"/>
                          <a:sym typeface="Courier New"/>
                        </a:rPr>
                        <a:t>4 bytes que representa os segundos desde a época do Unix</a:t>
                      </a:r>
                      <a:endParaRPr sz="1000" u="none" cap="none" strike="noStrike">
                        <a:latin typeface="Courier New"/>
                        <a:ea typeface="Courier New"/>
                        <a:cs typeface="Courier New"/>
                        <a:sym typeface="Courier New"/>
                      </a:endParaRPr>
                    </a:p>
                  </a:txBody>
                  <a:tcPr marT="95250" marB="95250" marR="142875" marL="142875" anchor="ctr">
                    <a:lnT cap="flat" cmpd="sng" w="9525">
                      <a:solidFill>
                        <a:srgbClr val="E4E4E4"/>
                      </a:solidFill>
                      <a:prstDash val="solid"/>
                      <a:round/>
                      <a:headEnd len="sm" w="sm" type="none"/>
                      <a:tailEnd len="sm" w="sm" type="none"/>
                    </a:lnT>
                    <a:lnB cap="flat" cmpd="sng" w="9525">
                      <a:solidFill>
                        <a:srgbClr val="E4E4E4"/>
                      </a:solidFill>
                      <a:prstDash val="solid"/>
                      <a:round/>
                      <a:headEnd len="sm" w="sm" type="none"/>
                      <a:tailEnd len="sm" w="sm" type="none"/>
                    </a:lnB>
                    <a:solidFill>
                      <a:srgbClr val="FAFAFA"/>
                    </a:solidFill>
                  </a:tcPr>
                </a:tc>
              </a:tr>
              <a:tr h="390525">
                <a:tc>
                  <a:txBody>
                    <a:bodyPr/>
                    <a:lstStyle/>
                    <a:p>
                      <a:pPr indent="0" lvl="0" marL="0" marR="0" rtl="0" algn="l">
                        <a:lnSpc>
                          <a:spcPct val="100000"/>
                        </a:lnSpc>
                        <a:spcBef>
                          <a:spcPts val="0"/>
                        </a:spcBef>
                        <a:spcAft>
                          <a:spcPts val="0"/>
                        </a:spcAft>
                        <a:buClr>
                          <a:srgbClr val="000000"/>
                        </a:buClr>
                        <a:buSzPts val="1000"/>
                        <a:buFont typeface="Arial"/>
                        <a:buNone/>
                      </a:pPr>
                      <a:r>
                        <a:rPr lang="pt-BR" sz="1000" u="none" cap="none" strike="noStrike">
                          <a:latin typeface="Courier New"/>
                          <a:ea typeface="Courier New"/>
                          <a:cs typeface="Courier New"/>
                          <a:sym typeface="Courier New"/>
                        </a:rPr>
                        <a:t>3 bytes</a:t>
                      </a:r>
                      <a:endParaRPr sz="1000" u="none" cap="none" strike="noStrike">
                        <a:latin typeface="Courier New"/>
                        <a:ea typeface="Courier New"/>
                        <a:cs typeface="Courier New"/>
                        <a:sym typeface="Courier New"/>
                      </a:endParaRPr>
                    </a:p>
                  </a:txBody>
                  <a:tcPr marT="95250" marB="95250" marR="142875" marL="142875" anchor="ctr">
                    <a:lnT cap="flat" cmpd="sng" w="9525">
                      <a:solidFill>
                        <a:srgbClr val="E4E4E4"/>
                      </a:solidFill>
                      <a:prstDash val="solid"/>
                      <a:round/>
                      <a:headEnd len="sm" w="sm" type="none"/>
                      <a:tailEnd len="sm" w="sm" type="none"/>
                    </a:lnT>
                    <a:lnB cap="flat" cmpd="sng" w="9525">
                      <a:solidFill>
                        <a:srgbClr val="E4E4E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pt-BR" sz="1000" u="none" cap="none" strike="noStrike">
                          <a:latin typeface="Courier New"/>
                          <a:ea typeface="Courier New"/>
                          <a:cs typeface="Courier New"/>
                          <a:sym typeface="Courier New"/>
                        </a:rPr>
                        <a:t>3-byte com identificador de máquina</a:t>
                      </a:r>
                      <a:endParaRPr sz="1000" u="none" cap="none" strike="noStrike">
                        <a:latin typeface="Courier New"/>
                        <a:ea typeface="Courier New"/>
                        <a:cs typeface="Courier New"/>
                        <a:sym typeface="Courier New"/>
                      </a:endParaRPr>
                    </a:p>
                  </a:txBody>
                  <a:tcPr marT="95250" marB="95250" marR="142875" marL="142875" anchor="ctr">
                    <a:lnT cap="flat" cmpd="sng" w="9525">
                      <a:solidFill>
                        <a:srgbClr val="E4E4E4"/>
                      </a:solidFill>
                      <a:prstDash val="solid"/>
                      <a:round/>
                      <a:headEnd len="sm" w="sm" type="none"/>
                      <a:tailEnd len="sm" w="sm" type="none"/>
                    </a:lnT>
                    <a:lnB cap="flat" cmpd="sng" w="9525">
                      <a:solidFill>
                        <a:srgbClr val="E4E4E4"/>
                      </a:solidFill>
                      <a:prstDash val="solid"/>
                      <a:round/>
                      <a:headEnd len="sm" w="sm" type="none"/>
                      <a:tailEnd len="sm" w="sm" type="none"/>
                    </a:lnB>
                  </a:tcPr>
                </a:tc>
              </a:tr>
              <a:tr h="390525">
                <a:tc>
                  <a:txBody>
                    <a:bodyPr/>
                    <a:lstStyle/>
                    <a:p>
                      <a:pPr indent="0" lvl="0" marL="0" marR="0" rtl="0" algn="l">
                        <a:lnSpc>
                          <a:spcPct val="100000"/>
                        </a:lnSpc>
                        <a:spcBef>
                          <a:spcPts val="0"/>
                        </a:spcBef>
                        <a:spcAft>
                          <a:spcPts val="0"/>
                        </a:spcAft>
                        <a:buClr>
                          <a:srgbClr val="000000"/>
                        </a:buClr>
                        <a:buSzPts val="1000"/>
                        <a:buFont typeface="Arial"/>
                        <a:buNone/>
                      </a:pPr>
                      <a:r>
                        <a:rPr lang="pt-BR" sz="1000" u="none" cap="none" strike="noStrike">
                          <a:latin typeface="Courier New"/>
                          <a:ea typeface="Courier New"/>
                          <a:cs typeface="Courier New"/>
                          <a:sym typeface="Courier New"/>
                        </a:rPr>
                        <a:t>2 bytes</a:t>
                      </a:r>
                      <a:endParaRPr sz="1000" u="none" cap="none" strike="noStrike">
                        <a:latin typeface="Courier New"/>
                        <a:ea typeface="Courier New"/>
                        <a:cs typeface="Courier New"/>
                        <a:sym typeface="Courier New"/>
                      </a:endParaRPr>
                    </a:p>
                  </a:txBody>
                  <a:tcPr marT="95250" marB="95250" marR="142875" marL="142875" anchor="ctr">
                    <a:lnT cap="flat" cmpd="sng" w="9525">
                      <a:solidFill>
                        <a:srgbClr val="E4E4E4"/>
                      </a:solidFill>
                      <a:prstDash val="solid"/>
                      <a:round/>
                      <a:headEnd len="sm" w="sm" type="none"/>
                      <a:tailEnd len="sm" w="sm" type="none"/>
                    </a:lnT>
                    <a:lnB cap="flat" cmpd="sng" w="9525">
                      <a:solidFill>
                        <a:srgbClr val="E4E4E4"/>
                      </a:solidFill>
                      <a:prstDash val="solid"/>
                      <a:round/>
                      <a:headEnd len="sm" w="sm" type="none"/>
                      <a:tailEnd len="sm" w="sm" type="none"/>
                    </a:lnB>
                    <a:solidFill>
                      <a:srgbClr val="FAFAFA"/>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pt-BR" sz="1000" u="none" cap="none" strike="noStrike">
                          <a:latin typeface="Courier New"/>
                          <a:ea typeface="Courier New"/>
                          <a:cs typeface="Courier New"/>
                          <a:sym typeface="Courier New"/>
                        </a:rPr>
                        <a:t>2-byte com o identificador único do processo</a:t>
                      </a:r>
                      <a:endParaRPr sz="1000" u="none" cap="none" strike="noStrike">
                        <a:latin typeface="Courier New"/>
                        <a:ea typeface="Courier New"/>
                        <a:cs typeface="Courier New"/>
                        <a:sym typeface="Courier New"/>
                      </a:endParaRPr>
                    </a:p>
                  </a:txBody>
                  <a:tcPr marT="95250" marB="95250" marR="142875" marL="142875" anchor="ctr">
                    <a:lnT cap="flat" cmpd="sng" w="9525">
                      <a:solidFill>
                        <a:srgbClr val="E4E4E4"/>
                      </a:solidFill>
                      <a:prstDash val="solid"/>
                      <a:round/>
                      <a:headEnd len="sm" w="sm" type="none"/>
                      <a:tailEnd len="sm" w="sm" type="none"/>
                    </a:lnT>
                    <a:lnB cap="flat" cmpd="sng" w="9525">
                      <a:solidFill>
                        <a:srgbClr val="E4E4E4"/>
                      </a:solidFill>
                      <a:prstDash val="solid"/>
                      <a:round/>
                      <a:headEnd len="sm" w="sm" type="none"/>
                      <a:tailEnd len="sm" w="sm" type="none"/>
                    </a:lnB>
                    <a:solidFill>
                      <a:srgbClr val="FAFAFA"/>
                    </a:solidFill>
                  </a:tcPr>
                </a:tc>
              </a:tr>
              <a:tr h="390525">
                <a:tc>
                  <a:txBody>
                    <a:bodyPr/>
                    <a:lstStyle/>
                    <a:p>
                      <a:pPr indent="0" lvl="0" marL="0" marR="0" rtl="0" algn="l">
                        <a:lnSpc>
                          <a:spcPct val="100000"/>
                        </a:lnSpc>
                        <a:spcBef>
                          <a:spcPts val="0"/>
                        </a:spcBef>
                        <a:spcAft>
                          <a:spcPts val="0"/>
                        </a:spcAft>
                        <a:buClr>
                          <a:srgbClr val="000000"/>
                        </a:buClr>
                        <a:buSzPts val="1000"/>
                        <a:buFont typeface="Arial"/>
                        <a:buNone/>
                      </a:pPr>
                      <a:r>
                        <a:rPr lang="pt-BR" sz="1000" u="none" cap="none" strike="noStrike">
                          <a:latin typeface="Courier New"/>
                          <a:ea typeface="Courier New"/>
                          <a:cs typeface="Courier New"/>
                          <a:sym typeface="Courier New"/>
                        </a:rPr>
                        <a:t>3 bytes</a:t>
                      </a:r>
                      <a:endParaRPr sz="1000" u="none" cap="none" strike="noStrike">
                        <a:latin typeface="Courier New"/>
                        <a:ea typeface="Courier New"/>
                        <a:cs typeface="Courier New"/>
                        <a:sym typeface="Courier New"/>
                      </a:endParaRPr>
                    </a:p>
                  </a:txBody>
                  <a:tcPr marT="95250" marB="95250" marR="142875" marL="142875" anchor="ctr">
                    <a:lnT cap="flat" cmpd="sng" w="9525">
                      <a:solidFill>
                        <a:srgbClr val="E4E4E4"/>
                      </a:solidFill>
                      <a:prstDash val="solid"/>
                      <a:round/>
                      <a:headEnd len="sm" w="sm" type="none"/>
                      <a:tailEnd len="sm" w="sm" type="none"/>
                    </a:lnT>
                    <a:lnB cap="flat" cmpd="sng" w="9525">
                      <a:solidFill>
                        <a:srgbClr val="E4E4E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pt-BR" sz="1000" u="none" cap="none" strike="noStrike">
                          <a:latin typeface="Courier New"/>
                          <a:ea typeface="Courier New"/>
                          <a:cs typeface="Courier New"/>
                          <a:sym typeface="Courier New"/>
                        </a:rPr>
                        <a:t>3-byte contador que começa com um número aleatório por coleção</a:t>
                      </a:r>
                      <a:endParaRPr sz="1000" u="none" cap="none" strike="noStrike">
                        <a:latin typeface="Courier New"/>
                        <a:ea typeface="Courier New"/>
                        <a:cs typeface="Courier New"/>
                        <a:sym typeface="Courier New"/>
                      </a:endParaRPr>
                    </a:p>
                  </a:txBody>
                  <a:tcPr marT="95250" marB="95250" marR="142875" marL="142875" anchor="ctr">
                    <a:lnT cap="flat" cmpd="sng" w="9525">
                      <a:solidFill>
                        <a:srgbClr val="E4E4E4"/>
                      </a:solidFill>
                      <a:prstDash val="solid"/>
                      <a:round/>
                      <a:headEnd len="sm" w="sm" type="none"/>
                      <a:tailEnd len="sm" w="sm" type="none"/>
                    </a:lnT>
                    <a:lnB cap="flat" cmpd="sng" w="9525">
                      <a:solidFill>
                        <a:srgbClr val="E4E4E4"/>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